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notesMasterIdLst>
    <p:notesMasterId r:id="rId29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3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2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7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Stress the analogy with a classic compiler.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Photo: "Everest North Face toward Base Camp", © Luca Galuzzi - www.galuzzi.it, Wikimedia Commons, CC BY-SA 2.5. The credit must stay close to the image (the author's requirement).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Photo: "Fronalpstock, Switzerland", Hannes Röst, Wikimedia Commons, CC BY-SA 3.0. hero layout: full-page image. The credit stays visible on the slide (a CC BY-SA requirement).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Demonstration of the appearance animations.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CK_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304800"/>
            <a:ext cx="11277600" cy="5334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dirty="0"/>
            </a:lvl1pPr>
          </a:lstStyle>
          <a:p>
            <a:pPr indent="0" marL="0">
              <a:buNone/>
            </a:pPr>
            <a:endParaRPr lang="en-US" dirty="0"/>
          </a:p>
        </p:txBody>
      </p:sp>
      <p:sp>
        <p:nvSpPr>
          <p:cNvPr id="3" name="Shape 0"/>
          <p:cNvSpPr/>
          <p:nvPr/>
        </p:nvSpPr>
        <p:spPr>
          <a:xfrm>
            <a:off x="457200" y="914400"/>
            <a:ext cx="609600" cy="38100"/>
          </a:xfrm>
          <a:prstGeom prst="rect">
            <a:avLst/>
          </a:prstGeom>
          <a:solidFill>
            <a:srgbClr val="1D4ED8"/>
          </a:solidFill>
          <a:ln/>
        </p:spPr>
      </p:sp>
      <p:sp>
        <p:nvSpPr>
          <p:cNvPr id="4" name="Shape 1"/>
          <p:cNvSpPr/>
          <p:nvPr/>
        </p:nvSpPr>
        <p:spPr>
          <a:xfrm>
            <a:off x="1066800" y="928688"/>
            <a:ext cx="10668000" cy="9525"/>
          </a:xfrm>
          <a:prstGeom prst="rect">
            <a:avLst/>
          </a:prstGeom>
          <a:solidFill>
            <a:srgbClr val="CED4DA"/>
          </a:solidFill>
          <a:ln/>
        </p:spPr>
      </p:sp>
      <p:sp>
        <p:nvSpPr>
          <p:cNvPr id="5" name="Text 2"/>
          <p:cNvSpPr/>
          <p:nvPr/>
        </p:nvSpPr>
        <p:spPr>
          <a:xfrm>
            <a:off x="457200" y="6553200"/>
            <a:ext cx="5715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373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Presentation compiler · demonstration</a:t>
            </a:r>
            <a:endParaRPr lang="en-US" sz="9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125200" y="6553200"/>
            <a:ext cx="609600" cy="228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637381"/>
                </a:solidFill>
                <a:latin typeface="Arial"/>
                <a:ea typeface="Arial"/>
                <a:cs typeface="Arial"/>
              </a:defRPr>
            </a:lvl1pPr>
          </a:lstStyle>
          <a:p>
            <a:pPr algn="r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CK_COV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2895600"/>
            <a:ext cx="11277600" cy="11430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dirty="0"/>
            </a:lvl1pPr>
          </a:lstStyle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CK_SECTION">
    <p:bg>
      <p:bgPr>
        <a:solidFill>
          <a:srgbClr val="1D4E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2743200"/>
            <a:ext cx="11277600" cy="13716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dirty="0"/>
            </a:lvl1pPr>
          </a:lstStyle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125200" y="6553200"/>
            <a:ext cx="609600" cy="228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637381"/>
                </a:solidFill>
                <a:latin typeface="Arial"/>
                <a:ea typeface="Arial"/>
                <a:cs typeface="Arial"/>
              </a:defRPr>
            </a:lvl1pPr>
          </a:lstStyle>
          <a:p>
            <a:pPr algn="r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png"/><Relationship Id="rId2" Type="http://schemas.openxmlformats.org/officeDocument/2006/relationships/image" Target="../media/image-21-2.png"/><Relationship Id="rId3" Type="http://schemas.openxmlformats.org/officeDocument/2006/relationships/image" Target="../media/image-21-3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galuzzi.it" TargetMode="External"/><Relationship Id="rId2" Type="http://schemas.openxmlformats.org/officeDocument/2006/relationships/image" Target="../media/image-22-1.jp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3-1.jp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2895600"/>
            <a:ext cx="11277600" cy="1143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4000" b="1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presentation compiler</a:t>
            </a:r>
            <a:endParaRPr lang="en-US" sz="4000" dirty="0"/>
          </a:p>
        </p:txBody>
      </p:sp>
      <p:sp>
        <p:nvSpPr>
          <p:cNvPr id="3" name="Accent rule"/>
          <p:cNvSpPr/>
          <p:nvPr/>
        </p:nvSpPr>
        <p:spPr>
          <a:xfrm>
            <a:off x="457200" y="2667000"/>
            <a:ext cx="914400" cy="57150"/>
          </a:xfrm>
          <a:prstGeom prst="rect">
            <a:avLst/>
          </a:prstGeom>
          <a:solidFill>
            <a:srgbClr val="1D4ED8"/>
          </a:solidFill>
          <a:ln/>
        </p:spPr>
      </p:sp>
      <p:sp>
        <p:nvSpPr>
          <p:cNvPr id="4" name="Subtitle"/>
          <p:cNvSpPr/>
          <p:nvPr/>
        </p:nvSpPr>
        <p:spPr>
          <a:xfrm>
            <a:off x="457200" y="4038600"/>
            <a:ext cx="11277600" cy="685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2000" dirty="0">
                <a:solidFill>
                  <a:srgbClr val="6373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Enriched Markdown → PowerPoint and standalone HTML</a:t>
            </a:r>
            <a:endParaRPr lang="en-US" sz="2000" dirty="0"/>
          </a:p>
        </p:txBody>
      </p:sp>
      <p:sp>
        <p:nvSpPr>
          <p:cNvPr id="5" name="Byline"/>
          <p:cNvSpPr/>
          <p:nvPr/>
        </p:nvSpPr>
        <p:spPr>
          <a:xfrm>
            <a:off x="457200" y="6096000"/>
            <a:ext cx="11277600" cy="304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373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Lutrin · July 2026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304800"/>
            <a:ext cx="11277600" cy="533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600" b="1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layered architecture</a:t>
            </a:r>
            <a:endParaRPr lang="en-US" sz="2600" dirty="0"/>
          </a:p>
        </p:txBody>
      </p:sp>
      <p:sp>
        <p:nvSpPr>
          <p:cNvPr id="3" name="Panel 1"/>
          <p:cNvSpPr/>
          <p:nvPr/>
        </p:nvSpPr>
        <p:spPr>
          <a:xfrm>
            <a:off x="457200" y="1143000"/>
            <a:ext cx="11277600" cy="1257300"/>
          </a:xfrm>
          <a:prstGeom prst="roundRect">
            <a:avLst>
              <a:gd name="adj" fmla="val 3030"/>
            </a:avLst>
          </a:prstGeom>
          <a:solidFill>
            <a:srgbClr val="1E3A8A"/>
          </a:solidFill>
          <a:ln/>
        </p:spPr>
      </p:sp>
      <p:sp>
        <p:nvSpPr>
          <p:cNvPr id="4" name="Subheading 1"/>
          <p:cNvSpPr/>
          <p:nvPr/>
        </p:nvSpPr>
        <p:spPr>
          <a:xfrm>
            <a:off x="685800" y="1629410"/>
            <a:ext cx="3154680" cy="284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Outputs</a:t>
            </a:r>
            <a:endParaRPr lang="en-US" sz="1600" dirty="0"/>
          </a:p>
        </p:txBody>
      </p:sp>
      <p:sp>
        <p:nvSpPr>
          <p:cNvPr id="5" name="Paragraph 1"/>
          <p:cNvSpPr/>
          <p:nvPr/>
        </p:nvSpPr>
        <p:spPr>
          <a:xfrm>
            <a:off x="4066032" y="1609090"/>
            <a:ext cx="7440168" cy="325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196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.pptx PowerPoint, standalone HTML, VS Code preview.</a:t>
            </a:r>
            <a:endParaRPr lang="en-US" sz="1400" dirty="0"/>
          </a:p>
        </p:txBody>
      </p:sp>
      <p:sp>
        <p:nvSpPr>
          <p:cNvPr id="6" name="Panel 2"/>
          <p:cNvSpPr/>
          <p:nvPr/>
        </p:nvSpPr>
        <p:spPr>
          <a:xfrm>
            <a:off x="457200" y="2476500"/>
            <a:ext cx="11277600" cy="1257300"/>
          </a:xfrm>
          <a:prstGeom prst="roundRect">
            <a:avLst>
              <a:gd name="adj" fmla="val 3030"/>
            </a:avLst>
          </a:prstGeom>
          <a:solidFill>
            <a:srgbClr val="1D4ED8"/>
          </a:solidFill>
          <a:ln/>
        </p:spPr>
      </p:sp>
      <p:sp>
        <p:nvSpPr>
          <p:cNvPr id="7" name="Subheading 2"/>
          <p:cNvSpPr/>
          <p:nvPr/>
        </p:nvSpPr>
        <p:spPr>
          <a:xfrm>
            <a:off x="685800" y="2962910"/>
            <a:ext cx="3154680" cy="284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Renderers</a:t>
            </a:r>
            <a:endParaRPr lang="en-US" sz="1600" dirty="0"/>
          </a:p>
        </p:txBody>
      </p:sp>
      <p:sp>
        <p:nvSpPr>
          <p:cNvPr id="8" name="Paragraph 2"/>
          <p:cNvSpPr/>
          <p:nvPr/>
        </p:nvSpPr>
        <p:spPr>
          <a:xfrm>
            <a:off x="4066032" y="2942590"/>
            <a:ext cx="7440168" cy="325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196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PptxGenJS and HTML — same scene, same geometry.</a:t>
            </a:r>
            <a:endParaRPr lang="en-US" sz="1400" dirty="0"/>
          </a:p>
        </p:txBody>
      </p:sp>
      <p:sp>
        <p:nvSpPr>
          <p:cNvPr id="9" name="Panel 3"/>
          <p:cNvSpPr/>
          <p:nvPr/>
        </p:nvSpPr>
        <p:spPr>
          <a:xfrm>
            <a:off x="457200" y="3810000"/>
            <a:ext cx="11277600" cy="1257300"/>
          </a:xfrm>
          <a:prstGeom prst="roundRect">
            <a:avLst>
              <a:gd name="adj" fmla="val 3030"/>
            </a:avLst>
          </a:prstGeom>
          <a:solidFill>
            <a:srgbClr val="DBEAFE"/>
          </a:solidFill>
          <a:ln/>
        </p:spPr>
      </p:sp>
      <p:sp>
        <p:nvSpPr>
          <p:cNvPr id="10" name="Subheading 3"/>
          <p:cNvSpPr/>
          <p:nvPr/>
        </p:nvSpPr>
        <p:spPr>
          <a:xfrm>
            <a:off x="685800" y="4296410"/>
            <a:ext cx="3154680" cy="284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600" b="1" dirty="0">
                <a:solidFill>
                  <a:srgbClr val="1E3A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Engine</a:t>
            </a:r>
            <a:endParaRPr lang="en-US" sz="1600" dirty="0"/>
          </a:p>
        </p:txBody>
      </p:sp>
      <p:sp>
        <p:nvSpPr>
          <p:cNvPr id="11" name="Paragraph 3"/>
          <p:cNvSpPr/>
          <p:nvPr/>
        </p:nvSpPr>
        <p:spPr>
          <a:xfrm>
            <a:off x="4066032" y="4276090"/>
            <a:ext cx="7440168" cy="325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1960"/>
              </a:lnSpc>
              <a:buNone/>
            </a:pPr>
            <a:r>
              <a:rPr lang="en-US" sz="1400" dirty="0">
                <a:solidFill>
                  <a:srgbClr val="1E3A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Layout inference, slot placement, pagination.</a:t>
            </a:r>
            <a:endParaRPr lang="en-US" sz="1400" dirty="0"/>
          </a:p>
        </p:txBody>
      </p:sp>
      <p:sp>
        <p:nvSpPr>
          <p:cNvPr id="12" name="Panel 4"/>
          <p:cNvSpPr/>
          <p:nvPr/>
        </p:nvSpPr>
        <p:spPr>
          <a:xfrm>
            <a:off x="457200" y="5143500"/>
            <a:ext cx="11277600" cy="1257300"/>
          </a:xfrm>
          <a:prstGeom prst="roundRect">
            <a:avLst>
              <a:gd name="adj" fmla="val 3030"/>
            </a:avLst>
          </a:prstGeom>
          <a:solidFill>
            <a:srgbClr val="EFF6FF"/>
          </a:solidFill>
          <a:ln/>
        </p:spPr>
      </p:sp>
      <p:sp>
        <p:nvSpPr>
          <p:cNvPr id="13" name="Subheading 4"/>
          <p:cNvSpPr/>
          <p:nvPr/>
        </p:nvSpPr>
        <p:spPr>
          <a:xfrm>
            <a:off x="685800" y="5629910"/>
            <a:ext cx="3154680" cy="284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600" b="1" dirty="0">
                <a:solidFill>
                  <a:srgbClr val="1E3A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IR</a:t>
            </a:r>
            <a:endParaRPr lang="en-US" sz="1600" dirty="0"/>
          </a:p>
        </p:txBody>
      </p:sp>
      <p:sp>
        <p:nvSpPr>
          <p:cNvPr id="14" name="Paragraph 4"/>
          <p:cNvSpPr/>
          <p:nvPr/>
        </p:nvSpPr>
        <p:spPr>
          <a:xfrm>
            <a:off x="4066032" y="5609590"/>
            <a:ext cx="7440168" cy="325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1960"/>
              </a:lnSpc>
              <a:buNone/>
            </a:pPr>
            <a:r>
              <a:rPr lang="en-US" sz="1400" dirty="0">
                <a:solidFill>
                  <a:srgbClr val="1E3A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deck → slides → sections → blocks, source positions.</a:t>
            </a:r>
            <a:endParaRPr lang="en-US" sz="1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125200" y="6553200"/>
            <a:ext cx="609600" cy="228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637381"/>
                </a:solidFill>
                <a:latin typeface="Arial"/>
                <a:ea typeface="Arial"/>
                <a:cs typeface="Arial"/>
              </a:defRPr>
            </a:lvl1pPr>
          </a:lstStyle>
          <a:p>
            <a:pPr algn="r"/>
            <a:fld id="{F7021451-1387-4CA6-816F-3879F97B5CBC}" type="slidenum">
              <a:rPr b="0" lang="en-US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304800"/>
            <a:ext cx="11277600" cy="533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600" b="1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project at a glance</a:t>
            </a:r>
            <a:endParaRPr lang="en-US" sz="2600" dirty="0"/>
          </a:p>
        </p:txBody>
      </p:sp>
      <p:sp>
        <p:nvSpPr>
          <p:cNvPr id="3" name="Panel 1"/>
          <p:cNvSpPr/>
          <p:nvPr/>
        </p:nvSpPr>
        <p:spPr>
          <a:xfrm>
            <a:off x="457200" y="1143000"/>
            <a:ext cx="5524500" cy="2514600"/>
          </a:xfrm>
          <a:prstGeom prst="roundRect">
            <a:avLst>
              <a:gd name="adj" fmla="val 1515"/>
            </a:avLst>
          </a:prstGeom>
          <a:solidFill>
            <a:srgbClr val="E7F6F0"/>
          </a:solidFill>
          <a:ln/>
        </p:spPr>
      </p:sp>
      <p:sp>
        <p:nvSpPr>
          <p:cNvPr id="4" name="Subheading 1"/>
          <p:cNvSpPr/>
          <p:nvPr/>
        </p:nvSpPr>
        <p:spPr>
          <a:xfrm>
            <a:off x="609600" y="1295400"/>
            <a:ext cx="5219700" cy="360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600" b="1" dirty="0">
                <a:solidFill>
                  <a:srgbClr val="025D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Strengths</a:t>
            </a:r>
            <a:endParaRPr lang="en-US" sz="1600" dirty="0"/>
          </a:p>
        </p:txBody>
      </p:sp>
      <p:sp>
        <p:nvSpPr>
          <p:cNvPr id="5" name="List 1"/>
          <p:cNvSpPr/>
          <p:nvPr/>
        </p:nvSpPr>
        <p:spPr>
          <a:xfrm>
            <a:off x="609600" y="1808480"/>
            <a:ext cx="5219700" cy="6883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03200" indent="-203200">
              <a:lnSpc>
                <a:spcPts val="1820"/>
              </a:lnSpc>
              <a:spcAft>
                <a:spcPts val="450"/>
              </a:spcAft>
              <a:buSzPct val="100000"/>
              <a:buChar char="•"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Brand applied by construction</a:t>
            </a:r>
            <a:endParaRPr lang="en-US" sz="1400" dirty="0"/>
          </a:p>
          <a:p>
            <a:pPr marL="203200" indent="-203200">
              <a:lnSpc>
                <a:spcPts val="1820"/>
              </a:lnSpc>
              <a:spcAft>
                <a:spcPts val="450"/>
              </a:spcAft>
              <a:buSzPct val="100000"/>
              <a:buChar char="•"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Two outputs, a single geometry</a:t>
            </a:r>
            <a:endParaRPr lang="en-US" sz="1400" dirty="0"/>
          </a:p>
        </p:txBody>
      </p:sp>
      <p:sp>
        <p:nvSpPr>
          <p:cNvPr id="6" name="Panel 2"/>
          <p:cNvSpPr/>
          <p:nvPr/>
        </p:nvSpPr>
        <p:spPr>
          <a:xfrm>
            <a:off x="6210300" y="1143000"/>
            <a:ext cx="5524500" cy="2514600"/>
          </a:xfrm>
          <a:prstGeom prst="roundRect">
            <a:avLst>
              <a:gd name="adj" fmla="val 1515"/>
            </a:avLst>
          </a:prstGeom>
          <a:solidFill>
            <a:srgbClr val="FFEBE6"/>
          </a:solidFill>
          <a:ln/>
        </p:spPr>
      </p:sp>
      <p:sp>
        <p:nvSpPr>
          <p:cNvPr id="7" name="Subheading 2"/>
          <p:cNvSpPr/>
          <p:nvPr/>
        </p:nvSpPr>
        <p:spPr>
          <a:xfrm>
            <a:off x="6362700" y="1295400"/>
            <a:ext cx="5219700" cy="360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600" b="1" dirty="0">
                <a:solidFill>
                  <a:srgbClr val="851A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Weaknesses</a:t>
            </a:r>
            <a:endParaRPr lang="en-US" sz="1600" dirty="0"/>
          </a:p>
        </p:txBody>
      </p:sp>
      <p:sp>
        <p:nvSpPr>
          <p:cNvPr id="8" name="List 2"/>
          <p:cNvSpPr/>
          <p:nvPr/>
        </p:nvSpPr>
        <p:spPr>
          <a:xfrm>
            <a:off x="6362700" y="1808480"/>
            <a:ext cx="5219700" cy="3822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03200" indent="-203200">
              <a:lnSpc>
                <a:spcPts val="1820"/>
              </a:lnSpc>
              <a:spcAft>
                <a:spcPts val="450"/>
              </a:spcAft>
              <a:buSzPct val="100000"/>
              <a:buChar char="•"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Embedded font ignored by Keynote</a:t>
            </a:r>
            <a:endParaRPr lang="en-US" sz="1400" dirty="0"/>
          </a:p>
        </p:txBody>
      </p:sp>
      <p:sp>
        <p:nvSpPr>
          <p:cNvPr id="9" name="Panel 3"/>
          <p:cNvSpPr/>
          <p:nvPr/>
        </p:nvSpPr>
        <p:spPr>
          <a:xfrm>
            <a:off x="457200" y="3886200"/>
            <a:ext cx="5524500" cy="2514600"/>
          </a:xfrm>
          <a:prstGeom prst="roundRect">
            <a:avLst>
              <a:gd name="adj" fmla="val 1515"/>
            </a:avLst>
          </a:prstGeom>
          <a:solidFill>
            <a:srgbClr val="E6F5F9"/>
          </a:solidFill>
          <a:ln/>
        </p:spPr>
      </p:sp>
      <p:sp>
        <p:nvSpPr>
          <p:cNvPr id="10" name="Subheading 3"/>
          <p:cNvSpPr/>
          <p:nvPr/>
        </p:nvSpPr>
        <p:spPr>
          <a:xfrm>
            <a:off x="609600" y="4038600"/>
            <a:ext cx="5219700" cy="360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600" b="1" dirty="0">
                <a:solidFill>
                  <a:srgbClr val="004B7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Opportunities</a:t>
            </a:r>
            <a:endParaRPr lang="en-US" sz="1600" dirty="0"/>
          </a:p>
        </p:txBody>
      </p:sp>
      <p:sp>
        <p:nvSpPr>
          <p:cNvPr id="11" name="List 3"/>
          <p:cNvSpPr/>
          <p:nvPr/>
        </p:nvSpPr>
        <p:spPr>
          <a:xfrm>
            <a:off x="609600" y="4551680"/>
            <a:ext cx="5219700" cy="3822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03200" indent="-203200">
              <a:lnSpc>
                <a:spcPts val="1820"/>
              </a:lnSpc>
              <a:spcAft>
                <a:spcPts val="450"/>
              </a:spcAft>
              <a:buSzPct val="100000"/>
              <a:buChar char="•"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Themes for other organizations</a:t>
            </a:r>
            <a:endParaRPr lang="en-US" sz="1400" dirty="0"/>
          </a:p>
        </p:txBody>
      </p:sp>
      <p:sp>
        <p:nvSpPr>
          <p:cNvPr id="12" name="Panel 4"/>
          <p:cNvSpPr/>
          <p:nvPr/>
        </p:nvSpPr>
        <p:spPr>
          <a:xfrm>
            <a:off x="6210300" y="3886200"/>
            <a:ext cx="5524500" cy="2514600"/>
          </a:xfrm>
          <a:prstGeom prst="roundRect">
            <a:avLst>
              <a:gd name="adj" fmla="val 1515"/>
            </a:avLst>
          </a:prstGeom>
          <a:solidFill>
            <a:srgbClr val="FEFAE6"/>
          </a:solidFill>
          <a:ln/>
        </p:spPr>
      </p:sp>
      <p:sp>
        <p:nvSpPr>
          <p:cNvPr id="13" name="Subheading 4"/>
          <p:cNvSpPr/>
          <p:nvPr/>
        </p:nvSpPr>
        <p:spPr>
          <a:xfrm>
            <a:off x="6362700" y="4038600"/>
            <a:ext cx="5219700" cy="360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600" b="1" dirty="0">
                <a:solidFill>
                  <a:srgbClr val="6C46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Threats</a:t>
            </a:r>
            <a:endParaRPr lang="en-US" sz="1600" dirty="0"/>
          </a:p>
        </p:txBody>
      </p:sp>
      <p:sp>
        <p:nvSpPr>
          <p:cNvPr id="14" name="List 4"/>
          <p:cNvSpPr/>
          <p:nvPr/>
        </p:nvSpPr>
        <p:spPr>
          <a:xfrm>
            <a:off x="6362700" y="4551680"/>
            <a:ext cx="5219700" cy="3822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03200" indent="-203200">
              <a:lnSpc>
                <a:spcPts val="1820"/>
              </a:lnSpc>
              <a:spcAft>
                <a:spcPts val="450"/>
              </a:spcAft>
              <a:buSzPct val="100000"/>
              <a:buChar char="•"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Evolution of the OOXML format</a:t>
            </a:r>
            <a:endParaRPr lang="en-US" sz="1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125200" y="6553200"/>
            <a:ext cx="609600" cy="228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637381"/>
                </a:solidFill>
                <a:latin typeface="Arial"/>
                <a:ea typeface="Arial"/>
                <a:cs typeface="Arial"/>
              </a:defRPr>
            </a:lvl1pPr>
          </a:lstStyle>
          <a:p>
            <a:pPr algn="r"/>
            <a:fld id="{F7021451-1387-4CA6-816F-3879F97B5CBC}" type="slidenum">
              <a:rPr b="0" lang="en-US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304800"/>
            <a:ext cx="11277600" cy="533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600" b="1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Weighing the decision</a:t>
            </a:r>
            <a:endParaRPr lang="en-US" sz="2600" dirty="0"/>
          </a:p>
        </p:txBody>
      </p:sp>
      <p:sp>
        <p:nvSpPr>
          <p:cNvPr id="3" name="Panel 1"/>
          <p:cNvSpPr/>
          <p:nvPr/>
        </p:nvSpPr>
        <p:spPr>
          <a:xfrm>
            <a:off x="457200" y="1143000"/>
            <a:ext cx="5524500" cy="5257800"/>
          </a:xfrm>
          <a:prstGeom prst="roundRect">
            <a:avLst>
              <a:gd name="adj" fmla="val 725"/>
            </a:avLst>
          </a:prstGeom>
          <a:solidFill>
            <a:srgbClr val="E7F6F0"/>
          </a:solidFill>
          <a:ln/>
        </p:spPr>
      </p:sp>
      <p:sp>
        <p:nvSpPr>
          <p:cNvPr id="4" name="Subheading 1"/>
          <p:cNvSpPr/>
          <p:nvPr/>
        </p:nvSpPr>
        <p:spPr>
          <a:xfrm>
            <a:off x="609600" y="1295400"/>
            <a:ext cx="5219700" cy="360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600" b="1" dirty="0">
                <a:solidFill>
                  <a:srgbClr val="025D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Pros</a:t>
            </a:r>
            <a:endParaRPr lang="en-US" sz="1600" dirty="0"/>
          </a:p>
        </p:txBody>
      </p:sp>
      <p:sp>
        <p:nvSpPr>
          <p:cNvPr id="5" name="List 1"/>
          <p:cNvSpPr/>
          <p:nvPr/>
        </p:nvSpPr>
        <p:spPr>
          <a:xfrm>
            <a:off x="609600" y="1808480"/>
            <a:ext cx="5219700" cy="6883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03200" indent="-203200">
              <a:lnSpc>
                <a:spcPts val="1820"/>
              </a:lnSpc>
              <a:spcAft>
                <a:spcPts val="450"/>
              </a:spcAft>
              <a:buSzPct val="100000"/>
              <a:buChar char="•"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single source file, under version control</a:t>
            </a:r>
            <a:endParaRPr lang="en-US" sz="1400" dirty="0"/>
          </a:p>
          <a:p>
            <a:pPr marL="203200" indent="-203200">
              <a:lnSpc>
                <a:spcPts val="1820"/>
              </a:lnSpc>
              <a:spcAft>
                <a:spcPts val="450"/>
              </a:spcAft>
              <a:buSzPct val="100000"/>
              <a:buChar char="•"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brand applied by construction</a:t>
            </a:r>
            <a:endParaRPr lang="en-US" sz="1400" dirty="0"/>
          </a:p>
        </p:txBody>
      </p:sp>
      <p:sp>
        <p:nvSpPr>
          <p:cNvPr id="6" name="Panel 2"/>
          <p:cNvSpPr/>
          <p:nvPr/>
        </p:nvSpPr>
        <p:spPr>
          <a:xfrm>
            <a:off x="6210300" y="1143000"/>
            <a:ext cx="5524500" cy="5257800"/>
          </a:xfrm>
          <a:prstGeom prst="roundRect">
            <a:avLst>
              <a:gd name="adj" fmla="val 725"/>
            </a:avLst>
          </a:prstGeom>
          <a:solidFill>
            <a:srgbClr val="FFEBE6"/>
          </a:solidFill>
          <a:ln/>
        </p:spPr>
      </p:sp>
      <p:sp>
        <p:nvSpPr>
          <p:cNvPr id="7" name="Subheading 2"/>
          <p:cNvSpPr/>
          <p:nvPr/>
        </p:nvSpPr>
        <p:spPr>
          <a:xfrm>
            <a:off x="6362700" y="1295400"/>
            <a:ext cx="5219700" cy="360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600" b="1" dirty="0">
                <a:solidFill>
                  <a:srgbClr val="851A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Cons</a:t>
            </a:r>
            <a:endParaRPr lang="en-US" sz="1600" dirty="0"/>
          </a:p>
        </p:txBody>
      </p:sp>
      <p:sp>
        <p:nvSpPr>
          <p:cNvPr id="8" name="List 2"/>
          <p:cNvSpPr/>
          <p:nvPr/>
        </p:nvSpPr>
        <p:spPr>
          <a:xfrm>
            <a:off x="6362700" y="1808480"/>
            <a:ext cx="5219700" cy="6883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03200" indent="-203200">
              <a:lnSpc>
                <a:spcPts val="1820"/>
              </a:lnSpc>
              <a:spcAft>
                <a:spcPts val="450"/>
              </a:spcAft>
              <a:buSzPct val="100000"/>
              <a:buChar char="•"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DSL to learn</a:t>
            </a:r>
            <a:endParaRPr lang="en-US" sz="1400" dirty="0"/>
          </a:p>
          <a:p>
            <a:pPr marL="203200" indent="-203200">
              <a:lnSpc>
                <a:spcPts val="1820"/>
              </a:lnSpc>
              <a:spcAft>
                <a:spcPts val="450"/>
              </a:spcAft>
              <a:buSzPct val="100000"/>
              <a:buChar char="•"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Less freedom than a free-form PowerPoint</a:t>
            </a:r>
            <a:endParaRPr lang="en-US" sz="1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125200" y="6553200"/>
            <a:ext cx="609600" cy="228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637381"/>
                </a:solidFill>
                <a:latin typeface="Arial"/>
                <a:ea typeface="Arial"/>
                <a:cs typeface="Arial"/>
              </a:defRPr>
            </a:lvl1pPr>
          </a:lstStyle>
          <a:p>
            <a:pPr algn="r"/>
            <a:fld id="{F7021451-1387-4CA6-816F-3879F97B5CBC}" type="slidenum">
              <a:rPr b="0" lang="en-US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304800"/>
            <a:ext cx="11277600" cy="533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600" b="1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Filing a request, step by step</a:t>
            </a:r>
            <a:endParaRPr lang="en-US" sz="2600" dirty="0"/>
          </a:p>
        </p:txBody>
      </p:sp>
      <p:sp>
        <p:nvSpPr>
          <p:cNvPr id="3" name="Panel 1"/>
          <p:cNvSpPr/>
          <p:nvPr/>
        </p:nvSpPr>
        <p:spPr>
          <a:xfrm>
            <a:off x="457200" y="1143000"/>
            <a:ext cx="3505200" cy="5257800"/>
          </a:xfrm>
          <a:prstGeom prst="roundRect">
            <a:avLst>
              <a:gd name="adj" fmla="val 2174"/>
            </a:avLst>
          </a:prstGeom>
          <a:solidFill>
            <a:srgbClr val="F8F9FA"/>
          </a:solidFill>
          <a:ln w="12700">
            <a:solidFill>
              <a:srgbClr val="CED4DA"/>
            </a:solidFill>
            <a:prstDash val="solid"/>
          </a:ln>
        </p:spPr>
      </p:sp>
      <p:sp>
        <p:nvSpPr>
          <p:cNvPr id="4" name="Subheading 1"/>
          <p:cNvSpPr/>
          <p:nvPr/>
        </p:nvSpPr>
        <p:spPr>
          <a:xfrm>
            <a:off x="609600" y="1295400"/>
            <a:ext cx="3200400" cy="360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600" b="1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Request</a:t>
            </a:r>
            <a:endParaRPr lang="en-US" sz="1600" dirty="0"/>
          </a:p>
        </p:txBody>
      </p:sp>
      <p:sp>
        <p:nvSpPr>
          <p:cNvPr id="5" name="Paragraph 1"/>
          <p:cNvSpPr/>
          <p:nvPr/>
        </p:nvSpPr>
        <p:spPr>
          <a:xfrm>
            <a:off x="609600" y="1808480"/>
            <a:ext cx="3200400" cy="325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1960"/>
              </a:lnSpc>
              <a:buNone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Online form, five minutes.</a:t>
            </a:r>
            <a:endParaRPr lang="en-US" sz="1400" dirty="0"/>
          </a:p>
        </p:txBody>
      </p:sp>
      <p:sp>
        <p:nvSpPr>
          <p:cNvPr id="6" name="Timeline axis 1"/>
          <p:cNvSpPr/>
          <p:nvPr/>
        </p:nvSpPr>
        <p:spPr>
          <a:xfrm>
            <a:off x="4019550" y="3762375"/>
            <a:ext cx="133350" cy="19050"/>
          </a:xfrm>
          <a:prstGeom prst="rect">
            <a:avLst/>
          </a:prstGeom>
          <a:solidFill>
            <a:srgbClr val="CED4DA"/>
          </a:solidFill>
          <a:ln/>
        </p:spPr>
      </p:sp>
      <p:sp>
        <p:nvSpPr>
          <p:cNvPr id="7" name="Timeline axis 2"/>
          <p:cNvSpPr/>
          <p:nvPr/>
        </p:nvSpPr>
        <p:spPr>
          <a:xfrm rot="5400000">
            <a:off x="4152900" y="3705225"/>
            <a:ext cx="133350" cy="133350"/>
          </a:xfrm>
          <a:prstGeom prst="triangle">
            <a:avLst/>
          </a:prstGeom>
          <a:solidFill>
            <a:srgbClr val="CED4DA"/>
          </a:solidFill>
          <a:ln/>
        </p:spPr>
      </p:sp>
      <p:sp>
        <p:nvSpPr>
          <p:cNvPr id="8" name="Panel 2"/>
          <p:cNvSpPr/>
          <p:nvPr/>
        </p:nvSpPr>
        <p:spPr>
          <a:xfrm>
            <a:off x="4343400" y="1143000"/>
            <a:ext cx="3505200" cy="5257800"/>
          </a:xfrm>
          <a:prstGeom prst="roundRect">
            <a:avLst>
              <a:gd name="adj" fmla="val 2174"/>
            </a:avLst>
          </a:prstGeom>
          <a:solidFill>
            <a:srgbClr val="F8F9FA"/>
          </a:solidFill>
          <a:ln w="12700">
            <a:solidFill>
              <a:srgbClr val="CED4DA"/>
            </a:solidFill>
            <a:prstDash val="solid"/>
          </a:ln>
        </p:spPr>
      </p:sp>
      <p:sp>
        <p:nvSpPr>
          <p:cNvPr id="9" name="Subheading 2"/>
          <p:cNvSpPr/>
          <p:nvPr/>
        </p:nvSpPr>
        <p:spPr>
          <a:xfrm>
            <a:off x="4495800" y="1295400"/>
            <a:ext cx="3200400" cy="360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600" b="1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Review</a:t>
            </a:r>
            <a:endParaRPr lang="en-US" sz="1600" dirty="0"/>
          </a:p>
        </p:txBody>
      </p:sp>
      <p:sp>
        <p:nvSpPr>
          <p:cNvPr id="10" name="Paragraph 2"/>
          <p:cNvSpPr/>
          <p:nvPr/>
        </p:nvSpPr>
        <p:spPr>
          <a:xfrm>
            <a:off x="4495800" y="1808480"/>
            <a:ext cx="3200400" cy="325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1960"/>
              </a:lnSpc>
              <a:buNone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Eligibility check within 10 days.</a:t>
            </a:r>
            <a:endParaRPr lang="en-US" sz="1400" dirty="0"/>
          </a:p>
        </p:txBody>
      </p:sp>
      <p:sp>
        <p:nvSpPr>
          <p:cNvPr id="11" name="Timeline axis 3"/>
          <p:cNvSpPr/>
          <p:nvPr/>
        </p:nvSpPr>
        <p:spPr>
          <a:xfrm>
            <a:off x="7905750" y="3762375"/>
            <a:ext cx="133350" cy="19050"/>
          </a:xfrm>
          <a:prstGeom prst="rect">
            <a:avLst/>
          </a:prstGeom>
          <a:solidFill>
            <a:srgbClr val="CED4DA"/>
          </a:solidFill>
          <a:ln/>
        </p:spPr>
      </p:sp>
      <p:sp>
        <p:nvSpPr>
          <p:cNvPr id="12" name="Timeline axis 4"/>
          <p:cNvSpPr/>
          <p:nvPr/>
        </p:nvSpPr>
        <p:spPr>
          <a:xfrm rot="5400000">
            <a:off x="8039100" y="3705225"/>
            <a:ext cx="133350" cy="133350"/>
          </a:xfrm>
          <a:prstGeom prst="triangle">
            <a:avLst/>
          </a:prstGeom>
          <a:solidFill>
            <a:srgbClr val="CED4DA"/>
          </a:solidFill>
          <a:ln/>
        </p:spPr>
      </p:sp>
      <p:sp>
        <p:nvSpPr>
          <p:cNvPr id="13" name="Panel 3"/>
          <p:cNvSpPr/>
          <p:nvPr/>
        </p:nvSpPr>
        <p:spPr>
          <a:xfrm>
            <a:off x="8229600" y="1143000"/>
            <a:ext cx="3505200" cy="5257800"/>
          </a:xfrm>
          <a:prstGeom prst="roundRect">
            <a:avLst>
              <a:gd name="adj" fmla="val 2174"/>
            </a:avLst>
          </a:prstGeom>
          <a:solidFill>
            <a:srgbClr val="F8F9FA"/>
          </a:solidFill>
          <a:ln w="12700">
            <a:solidFill>
              <a:srgbClr val="CED4DA"/>
            </a:solidFill>
            <a:prstDash val="solid"/>
          </a:ln>
        </p:spPr>
      </p:sp>
      <p:sp>
        <p:nvSpPr>
          <p:cNvPr id="14" name="Subheading 3"/>
          <p:cNvSpPr/>
          <p:nvPr/>
        </p:nvSpPr>
        <p:spPr>
          <a:xfrm>
            <a:off x="8382000" y="1295400"/>
            <a:ext cx="3200400" cy="360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600" b="1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Answer</a:t>
            </a:r>
            <a:endParaRPr lang="en-US" sz="1600" dirty="0"/>
          </a:p>
        </p:txBody>
      </p:sp>
      <p:sp>
        <p:nvSpPr>
          <p:cNvPr id="15" name="Paragraph 3"/>
          <p:cNvSpPr/>
          <p:nvPr/>
        </p:nvSpPr>
        <p:spPr>
          <a:xfrm>
            <a:off x="8382000" y="1808480"/>
            <a:ext cx="3200400" cy="325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1960"/>
              </a:lnSpc>
              <a:buNone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Reasoned decision, sent by email.</a:t>
            </a:r>
            <a:endParaRPr lang="en-US" sz="1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125200" y="6553200"/>
            <a:ext cx="609600" cy="228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637381"/>
                </a:solidFill>
                <a:latin typeface="Arial"/>
                <a:ea typeface="Arial"/>
                <a:cs typeface="Arial"/>
              </a:defRPr>
            </a:lvl1pPr>
          </a:lstStyle>
          <a:p>
            <a:pPr algn="r"/>
            <a:fld id="{F7021451-1387-4CA6-816F-3879F97B5CBC}" type="slidenum">
              <a:rPr b="0" lang="en-US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304800"/>
            <a:ext cx="11277600" cy="533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600" b="1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Project portfolio</a:t>
            </a:r>
            <a:endParaRPr lang="en-US" sz="2600" dirty="0"/>
          </a:p>
        </p:txBody>
      </p:sp>
      <p:sp>
        <p:nvSpPr>
          <p:cNvPr id="3" name="Panel 1"/>
          <p:cNvSpPr/>
          <p:nvPr/>
        </p:nvSpPr>
        <p:spPr>
          <a:xfrm>
            <a:off x="457200" y="1143000"/>
            <a:ext cx="3606800" cy="5257800"/>
          </a:xfrm>
          <a:prstGeom prst="roundRect">
            <a:avLst>
              <a:gd name="adj" fmla="val 2113"/>
            </a:avLst>
          </a:prstGeom>
          <a:solidFill>
            <a:srgbClr val="F8F9FA"/>
          </a:solidFill>
          <a:ln w="12700">
            <a:solidFill>
              <a:srgbClr val="CED4DA"/>
            </a:solidFill>
            <a:prstDash val="solid"/>
          </a:ln>
        </p:spPr>
      </p:sp>
      <p:sp>
        <p:nvSpPr>
          <p:cNvPr id="4" name="Subheading 1"/>
          <p:cNvSpPr/>
          <p:nvPr/>
        </p:nvSpPr>
        <p:spPr>
          <a:xfrm>
            <a:off x="609600" y="1295400"/>
            <a:ext cx="3302000" cy="284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600" b="1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New product</a:t>
            </a:r>
            <a:endParaRPr lang="en-US" sz="1600" dirty="0"/>
          </a:p>
        </p:txBody>
      </p:sp>
      <p:sp>
        <p:nvSpPr>
          <p:cNvPr id="5" name="Timeline axis 1"/>
          <p:cNvSpPr/>
          <p:nvPr/>
        </p:nvSpPr>
        <p:spPr>
          <a:xfrm>
            <a:off x="609600" y="1656080"/>
            <a:ext cx="3302000" cy="19050"/>
          </a:xfrm>
          <a:prstGeom prst="rect">
            <a:avLst/>
          </a:prstGeom>
          <a:solidFill>
            <a:srgbClr val="CED4DA"/>
          </a:solidFill>
          <a:ln/>
        </p:spPr>
      </p:sp>
      <p:sp>
        <p:nvSpPr>
          <p:cNvPr id="6" name="Paragraph 1"/>
          <p:cNvSpPr/>
          <p:nvPr/>
        </p:nvSpPr>
        <p:spPr>
          <a:xfrm>
            <a:off x="609600" y="1808480"/>
            <a:ext cx="3302000" cy="325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1960"/>
              </a:lnSpc>
              <a:buNone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Launch planned for the spring.</a:t>
            </a:r>
            <a:endParaRPr lang="en-US" sz="1400" dirty="0"/>
          </a:p>
        </p:txBody>
      </p:sp>
      <p:sp>
        <p:nvSpPr>
          <p:cNvPr id="7" name="Panel 2"/>
          <p:cNvSpPr/>
          <p:nvPr/>
        </p:nvSpPr>
        <p:spPr>
          <a:xfrm>
            <a:off x="4292600" y="1143000"/>
            <a:ext cx="3606800" cy="5257800"/>
          </a:xfrm>
          <a:prstGeom prst="roundRect">
            <a:avLst>
              <a:gd name="adj" fmla="val 2113"/>
            </a:avLst>
          </a:prstGeom>
          <a:solidFill>
            <a:srgbClr val="F8F9FA"/>
          </a:solidFill>
          <a:ln w="12700">
            <a:solidFill>
              <a:srgbClr val="CED4DA"/>
            </a:solidFill>
            <a:prstDash val="solid"/>
          </a:ln>
        </p:spPr>
      </p:sp>
      <p:sp>
        <p:nvSpPr>
          <p:cNvPr id="8" name="Subheading 2"/>
          <p:cNvSpPr/>
          <p:nvPr/>
        </p:nvSpPr>
        <p:spPr>
          <a:xfrm>
            <a:off x="4445000" y="1295400"/>
            <a:ext cx="3302000" cy="284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600" b="1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Training program</a:t>
            </a:r>
            <a:endParaRPr lang="en-US" sz="1600" dirty="0"/>
          </a:p>
        </p:txBody>
      </p:sp>
      <p:sp>
        <p:nvSpPr>
          <p:cNvPr id="9" name="Timeline axis 2"/>
          <p:cNvSpPr/>
          <p:nvPr/>
        </p:nvSpPr>
        <p:spPr>
          <a:xfrm>
            <a:off x="4445000" y="1656080"/>
            <a:ext cx="3302000" cy="19050"/>
          </a:xfrm>
          <a:prstGeom prst="rect">
            <a:avLst/>
          </a:prstGeom>
          <a:solidFill>
            <a:srgbClr val="CED4DA"/>
          </a:solidFill>
          <a:ln/>
        </p:spPr>
      </p:sp>
      <p:sp>
        <p:nvSpPr>
          <p:cNvPr id="10" name="Paragraph 2"/>
          <p:cNvSpPr/>
          <p:nvPr/>
        </p:nvSpPr>
        <p:spPr>
          <a:xfrm>
            <a:off x="4445000" y="1808480"/>
            <a:ext cx="3302000" cy="325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1960"/>
              </a:lnSpc>
              <a:buNone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Three cohorts this year.</a:t>
            </a:r>
            <a:endParaRPr lang="en-US" sz="1400" dirty="0"/>
          </a:p>
        </p:txBody>
      </p:sp>
      <p:sp>
        <p:nvSpPr>
          <p:cNvPr id="11" name="Panel 3"/>
          <p:cNvSpPr/>
          <p:nvPr/>
        </p:nvSpPr>
        <p:spPr>
          <a:xfrm>
            <a:off x="8128000" y="1143000"/>
            <a:ext cx="3606800" cy="5257800"/>
          </a:xfrm>
          <a:prstGeom prst="roundRect">
            <a:avLst>
              <a:gd name="adj" fmla="val 2113"/>
            </a:avLst>
          </a:prstGeom>
          <a:solidFill>
            <a:srgbClr val="F8F9FA"/>
          </a:solidFill>
          <a:ln w="12700">
            <a:solidFill>
              <a:srgbClr val="CED4DA"/>
            </a:solidFill>
            <a:prstDash val="solid"/>
          </a:ln>
        </p:spPr>
      </p:sp>
      <p:sp>
        <p:nvSpPr>
          <p:cNvPr id="12" name="Subheading 3"/>
          <p:cNvSpPr/>
          <p:nvPr/>
        </p:nvSpPr>
        <p:spPr>
          <a:xfrm>
            <a:off x="8280400" y="1295400"/>
            <a:ext cx="3302000" cy="284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600" b="1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Energy efficiency</a:t>
            </a:r>
            <a:endParaRPr lang="en-US" sz="1600" dirty="0"/>
          </a:p>
        </p:txBody>
      </p:sp>
      <p:sp>
        <p:nvSpPr>
          <p:cNvPr id="13" name="Timeline axis 3"/>
          <p:cNvSpPr/>
          <p:nvPr/>
        </p:nvSpPr>
        <p:spPr>
          <a:xfrm>
            <a:off x="8280400" y="1656080"/>
            <a:ext cx="3302000" cy="19050"/>
          </a:xfrm>
          <a:prstGeom prst="rect">
            <a:avLst/>
          </a:prstGeom>
          <a:solidFill>
            <a:srgbClr val="CED4DA"/>
          </a:solidFill>
          <a:ln/>
        </p:spPr>
      </p:sp>
      <p:sp>
        <p:nvSpPr>
          <p:cNvPr id="14" name="Paragraph 3"/>
          <p:cNvSpPr/>
          <p:nvPr/>
        </p:nvSpPr>
        <p:spPr>
          <a:xfrm>
            <a:off x="8280400" y="1808480"/>
            <a:ext cx="3302000" cy="325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1960"/>
              </a:lnSpc>
              <a:buNone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third less consumption.</a:t>
            </a:r>
            <a:endParaRPr lang="en-US" sz="1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125200" y="6553200"/>
            <a:ext cx="609600" cy="228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637381"/>
                </a:solidFill>
                <a:latin typeface="Arial"/>
                <a:ea typeface="Arial"/>
                <a:cs typeface="Arial"/>
              </a:defRPr>
            </a:lvl1pPr>
          </a:lstStyle>
          <a:p>
            <a:pPr algn="r"/>
            <a:fld id="{F7021451-1387-4CA6-816F-3879F97B5CBC}" type="slidenum">
              <a:rPr b="0" lang="en-US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304800"/>
            <a:ext cx="11277600" cy="533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600" b="1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Request triage</a:t>
            </a:r>
            <a:endParaRPr lang="en-US" sz="2600" dirty="0"/>
          </a:p>
        </p:txBody>
      </p:sp>
      <p:sp>
        <p:nvSpPr>
          <p:cNvPr id="3" name="Panel 1"/>
          <p:cNvSpPr/>
          <p:nvPr/>
        </p:nvSpPr>
        <p:spPr>
          <a:xfrm>
            <a:off x="457200" y="1143000"/>
            <a:ext cx="11277600" cy="1701800"/>
          </a:xfrm>
          <a:prstGeom prst="roundRect">
            <a:avLst>
              <a:gd name="adj" fmla="val 2239"/>
            </a:avLst>
          </a:prstGeom>
          <a:solidFill>
            <a:srgbClr val="1E3A8A"/>
          </a:solidFill>
          <a:ln/>
        </p:spPr>
      </p:sp>
      <p:sp>
        <p:nvSpPr>
          <p:cNvPr id="4" name="Subheading 1"/>
          <p:cNvSpPr/>
          <p:nvPr/>
        </p:nvSpPr>
        <p:spPr>
          <a:xfrm>
            <a:off x="685800" y="1851660"/>
            <a:ext cx="3154680" cy="284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2,400 received</a:t>
            </a:r>
            <a:endParaRPr lang="en-US" sz="1600" dirty="0"/>
          </a:p>
        </p:txBody>
      </p:sp>
      <p:sp>
        <p:nvSpPr>
          <p:cNvPr id="5" name="Paragraph 1"/>
          <p:cNvSpPr/>
          <p:nvPr/>
        </p:nvSpPr>
        <p:spPr>
          <a:xfrm>
            <a:off x="4066032" y="1831340"/>
            <a:ext cx="7440168" cy="325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196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All channels combined.</a:t>
            </a:r>
            <a:endParaRPr lang="en-US" sz="1400" dirty="0"/>
          </a:p>
        </p:txBody>
      </p:sp>
      <p:sp>
        <p:nvSpPr>
          <p:cNvPr id="6" name="Panel 2"/>
          <p:cNvSpPr/>
          <p:nvPr/>
        </p:nvSpPr>
        <p:spPr>
          <a:xfrm>
            <a:off x="2007870" y="2921000"/>
            <a:ext cx="8176260" cy="1701800"/>
          </a:xfrm>
          <a:prstGeom prst="roundRect">
            <a:avLst>
              <a:gd name="adj" fmla="val 2239"/>
            </a:avLst>
          </a:prstGeom>
          <a:solidFill>
            <a:srgbClr val="60A5FA"/>
          </a:solidFill>
          <a:ln/>
        </p:spPr>
      </p:sp>
      <p:sp>
        <p:nvSpPr>
          <p:cNvPr id="7" name="Subheading 2"/>
          <p:cNvSpPr/>
          <p:nvPr/>
        </p:nvSpPr>
        <p:spPr>
          <a:xfrm>
            <a:off x="2236470" y="3629660"/>
            <a:ext cx="2224278" cy="284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600" b="1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1,100 eligible</a:t>
            </a:r>
            <a:endParaRPr lang="en-US" sz="1600" dirty="0"/>
          </a:p>
        </p:txBody>
      </p:sp>
      <p:sp>
        <p:nvSpPr>
          <p:cNvPr id="8" name="Paragraph 2"/>
          <p:cNvSpPr/>
          <p:nvPr/>
        </p:nvSpPr>
        <p:spPr>
          <a:xfrm>
            <a:off x="4624273" y="3609340"/>
            <a:ext cx="5331257" cy="325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1960"/>
              </a:lnSpc>
              <a:buNone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After checking the criteria.</a:t>
            </a:r>
            <a:endParaRPr lang="en-US" sz="1400" dirty="0"/>
          </a:p>
        </p:txBody>
      </p:sp>
      <p:sp>
        <p:nvSpPr>
          <p:cNvPr id="9" name="Panel 3"/>
          <p:cNvSpPr/>
          <p:nvPr/>
        </p:nvSpPr>
        <p:spPr>
          <a:xfrm>
            <a:off x="3558540" y="4699000"/>
            <a:ext cx="5074920" cy="1701800"/>
          </a:xfrm>
          <a:prstGeom prst="roundRect">
            <a:avLst>
              <a:gd name="adj" fmla="val 2239"/>
            </a:avLst>
          </a:prstGeom>
          <a:solidFill>
            <a:srgbClr val="EFF6FF"/>
          </a:solidFill>
          <a:ln/>
        </p:spPr>
      </p:sp>
      <p:sp>
        <p:nvSpPr>
          <p:cNvPr id="10" name="Subheading 3"/>
          <p:cNvSpPr/>
          <p:nvPr/>
        </p:nvSpPr>
        <p:spPr>
          <a:xfrm>
            <a:off x="3787140" y="5407660"/>
            <a:ext cx="1293876" cy="284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600" b="1" dirty="0">
                <a:solidFill>
                  <a:srgbClr val="1E3A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320 selected</a:t>
            </a:r>
            <a:endParaRPr lang="en-US" sz="1600" dirty="0"/>
          </a:p>
        </p:txBody>
      </p:sp>
      <p:sp>
        <p:nvSpPr>
          <p:cNvPr id="11" name="Paragraph 3"/>
          <p:cNvSpPr/>
          <p:nvPr/>
        </p:nvSpPr>
        <p:spPr>
          <a:xfrm>
            <a:off x="5182514" y="5387340"/>
            <a:ext cx="3222346" cy="325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1960"/>
              </a:lnSpc>
              <a:buNone/>
            </a:pPr>
            <a:r>
              <a:rPr lang="en-US" sz="1400" dirty="0">
                <a:solidFill>
                  <a:srgbClr val="1E3A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Funded this year.</a:t>
            </a:r>
            <a:endParaRPr lang="en-US" sz="1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125200" y="6553200"/>
            <a:ext cx="609600" cy="228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637381"/>
                </a:solidFill>
                <a:latin typeface="Arial"/>
                <a:ea typeface="Arial"/>
                <a:cs typeface="Arial"/>
              </a:defRPr>
            </a:lvl1pPr>
          </a:lstStyle>
          <a:p>
            <a:pPr algn="r"/>
            <a:fld id="{F7021451-1387-4CA6-816F-3879F97B5CBC}" type="slidenum">
              <a:rPr b="0" lang="en-US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304800"/>
            <a:ext cx="11277600" cy="533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600" b="1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Detailed roadmap</a:t>
            </a:r>
            <a:endParaRPr lang="en-US" sz="2600" dirty="0"/>
          </a:p>
        </p:txBody>
      </p:sp>
      <p:sp>
        <p:nvSpPr>
          <p:cNvPr id="3" name="Timeline axis 1"/>
          <p:cNvSpPr/>
          <p:nvPr/>
        </p:nvSpPr>
        <p:spPr>
          <a:xfrm>
            <a:off x="581025" y="1143000"/>
            <a:ext cx="19050" cy="5124450"/>
          </a:xfrm>
          <a:prstGeom prst="rect">
            <a:avLst/>
          </a:prstGeom>
          <a:solidFill>
            <a:srgbClr val="CED4DA"/>
          </a:solidFill>
          <a:ln/>
        </p:spPr>
      </p:sp>
      <p:sp>
        <p:nvSpPr>
          <p:cNvPr id="4" name="Timeline axis 2"/>
          <p:cNvSpPr/>
          <p:nvPr/>
        </p:nvSpPr>
        <p:spPr>
          <a:xfrm rot="10800000">
            <a:off x="523875" y="6267450"/>
            <a:ext cx="133350" cy="133350"/>
          </a:xfrm>
          <a:prstGeom prst="triangle">
            <a:avLst/>
          </a:prstGeom>
          <a:solidFill>
            <a:srgbClr val="CED4DA"/>
          </a:solidFill>
          <a:ln/>
        </p:spPr>
      </p:sp>
      <p:sp>
        <p:nvSpPr>
          <p:cNvPr id="5" name="Milestone 1"/>
          <p:cNvSpPr/>
          <p:nvPr/>
        </p:nvSpPr>
        <p:spPr>
          <a:xfrm>
            <a:off x="457200" y="1143000"/>
            <a:ext cx="266700" cy="266700"/>
          </a:xfrm>
          <a:prstGeom prst="ellipse">
            <a:avLst/>
          </a:prstGeom>
          <a:solidFill>
            <a:srgbClr val="1D4ED8"/>
          </a:solidFill>
          <a:ln w="25400">
            <a:solidFill>
              <a:srgbClr val="FFFFFF"/>
            </a:solidFill>
            <a:prstDash val="solid"/>
          </a:ln>
        </p:spPr>
      </p:sp>
      <p:sp>
        <p:nvSpPr>
          <p:cNvPr id="6" name="Milestone 2"/>
          <p:cNvSpPr/>
          <p:nvPr/>
        </p:nvSpPr>
        <p:spPr>
          <a:xfrm>
            <a:off x="457200" y="1143000"/>
            <a:ext cx="266700" cy="2667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1200" dirty="0"/>
          </a:p>
        </p:txBody>
      </p:sp>
      <p:sp>
        <p:nvSpPr>
          <p:cNvPr id="7" name="Subheading 1"/>
          <p:cNvSpPr/>
          <p:nvPr/>
        </p:nvSpPr>
        <p:spPr>
          <a:xfrm>
            <a:off x="952500" y="1143000"/>
            <a:ext cx="10782300" cy="360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600" b="1" dirty="0">
                <a:solidFill>
                  <a:srgbClr val="1E3A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Q3 2026</a:t>
            </a:r>
            <a:endParaRPr lang="en-US" sz="1600" dirty="0"/>
          </a:p>
        </p:txBody>
      </p:sp>
      <p:sp>
        <p:nvSpPr>
          <p:cNvPr id="8" name="Paragraph 1"/>
          <p:cNvSpPr/>
          <p:nvPr/>
        </p:nvSpPr>
        <p:spPr>
          <a:xfrm>
            <a:off x="952500" y="1656080"/>
            <a:ext cx="10782300" cy="325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1960"/>
              </a:lnSpc>
              <a:buNone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Parameterized layouts and official catalog.</a:t>
            </a:r>
            <a:endParaRPr lang="en-US" sz="1400" dirty="0"/>
          </a:p>
        </p:txBody>
      </p:sp>
      <p:sp>
        <p:nvSpPr>
          <p:cNvPr id="9" name="Milestone 3"/>
          <p:cNvSpPr/>
          <p:nvPr/>
        </p:nvSpPr>
        <p:spPr>
          <a:xfrm>
            <a:off x="457200" y="2921000"/>
            <a:ext cx="266700" cy="266700"/>
          </a:xfrm>
          <a:prstGeom prst="ellipse">
            <a:avLst/>
          </a:prstGeom>
          <a:solidFill>
            <a:srgbClr val="1D4ED8"/>
          </a:solidFill>
          <a:ln w="25400">
            <a:solidFill>
              <a:srgbClr val="FFFFFF"/>
            </a:solidFill>
            <a:prstDash val="solid"/>
          </a:ln>
        </p:spPr>
      </p:sp>
      <p:sp>
        <p:nvSpPr>
          <p:cNvPr id="10" name="Milestone 4"/>
          <p:cNvSpPr/>
          <p:nvPr/>
        </p:nvSpPr>
        <p:spPr>
          <a:xfrm>
            <a:off x="457200" y="2921000"/>
            <a:ext cx="266700" cy="2667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11" name="Subheading 2"/>
          <p:cNvSpPr/>
          <p:nvPr/>
        </p:nvSpPr>
        <p:spPr>
          <a:xfrm>
            <a:off x="952500" y="2921000"/>
            <a:ext cx="10782300" cy="360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600" b="1" dirty="0">
                <a:solidFill>
                  <a:srgbClr val="1E3A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Q4 2026</a:t>
            </a:r>
            <a:endParaRPr lang="en-US" sz="1600" dirty="0"/>
          </a:p>
        </p:txBody>
      </p:sp>
      <p:sp>
        <p:nvSpPr>
          <p:cNvPr id="12" name="Paragraph 2"/>
          <p:cNvSpPr/>
          <p:nvPr/>
        </p:nvSpPr>
        <p:spPr>
          <a:xfrm>
            <a:off x="952500" y="3434080"/>
            <a:ext cx="10782300" cy="325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1960"/>
              </a:lnSpc>
              <a:buNone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Interchangeable declarative themes.</a:t>
            </a:r>
            <a:endParaRPr lang="en-US" sz="1400" dirty="0"/>
          </a:p>
        </p:txBody>
      </p:sp>
      <p:sp>
        <p:nvSpPr>
          <p:cNvPr id="13" name="Milestone 5"/>
          <p:cNvSpPr/>
          <p:nvPr/>
        </p:nvSpPr>
        <p:spPr>
          <a:xfrm>
            <a:off x="457200" y="4699000"/>
            <a:ext cx="266700" cy="266700"/>
          </a:xfrm>
          <a:prstGeom prst="ellipse">
            <a:avLst/>
          </a:prstGeom>
          <a:solidFill>
            <a:srgbClr val="1D4ED8"/>
          </a:solidFill>
          <a:ln w="25400">
            <a:solidFill>
              <a:srgbClr val="FFFFFF"/>
            </a:solidFill>
            <a:prstDash val="solid"/>
          </a:ln>
        </p:spPr>
      </p:sp>
      <p:sp>
        <p:nvSpPr>
          <p:cNvPr id="14" name="Milestone 6"/>
          <p:cNvSpPr/>
          <p:nvPr/>
        </p:nvSpPr>
        <p:spPr>
          <a:xfrm>
            <a:off x="457200" y="4699000"/>
            <a:ext cx="266700" cy="2667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5" name="Subheading 3"/>
          <p:cNvSpPr/>
          <p:nvPr/>
        </p:nvSpPr>
        <p:spPr>
          <a:xfrm>
            <a:off x="952500" y="4699000"/>
            <a:ext cx="10782300" cy="360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600" b="1" dirty="0">
                <a:solidFill>
                  <a:srgbClr val="1E3A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Q1 2027</a:t>
            </a:r>
            <a:endParaRPr lang="en-US" sz="1600" dirty="0"/>
          </a:p>
        </p:txBody>
      </p:sp>
      <p:sp>
        <p:nvSpPr>
          <p:cNvPr id="16" name="Paragraph 3"/>
          <p:cNvSpPr/>
          <p:nvPr/>
        </p:nvSpPr>
        <p:spPr>
          <a:xfrm>
            <a:off x="952500" y="5212080"/>
            <a:ext cx="10782300" cy="325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1960"/>
              </a:lnSpc>
              <a:buNone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Open-source release and example gallery.</a:t>
            </a:r>
            <a:endParaRPr lang="en-US" sz="1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125200" y="6553200"/>
            <a:ext cx="609600" cy="228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637381"/>
                </a:solidFill>
                <a:latin typeface="Arial"/>
                <a:ea typeface="Arial"/>
                <a:cs typeface="Arial"/>
              </a:defRPr>
            </a:lvl1pPr>
          </a:lstStyle>
          <a:p>
            <a:pPr algn="r"/>
            <a:fld id="{F7021451-1387-4CA6-816F-3879F97B5CBC}" type="slidenum">
              <a:rPr b="0" lang="en-US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304800"/>
            <a:ext cx="11277600" cy="533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600" b="1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One figure to remember</a:t>
            </a:r>
            <a:endParaRPr lang="en-US" sz="2600" dirty="0"/>
          </a:p>
        </p:txBody>
      </p:sp>
      <p:sp>
        <p:nvSpPr>
          <p:cNvPr id="3" name="Panel 1"/>
          <p:cNvSpPr/>
          <p:nvPr/>
        </p:nvSpPr>
        <p:spPr>
          <a:xfrm>
            <a:off x="5638800" y="1992313"/>
            <a:ext cx="914400" cy="57150"/>
          </a:xfrm>
          <a:prstGeom prst="roundRect">
            <a:avLst>
              <a:gd name="adj" fmla="val 33333"/>
            </a:avLst>
          </a:prstGeom>
          <a:solidFill>
            <a:srgbClr val="1D4ED8"/>
          </a:solidFill>
          <a:ln/>
        </p:spPr>
      </p:sp>
      <p:sp>
        <p:nvSpPr>
          <p:cNvPr id="4" name="Subheading 1"/>
          <p:cNvSpPr/>
          <p:nvPr/>
        </p:nvSpPr>
        <p:spPr>
          <a:xfrm>
            <a:off x="457200" y="2220913"/>
            <a:ext cx="11277600" cy="787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lnSpc>
                <a:spcPts val="5200"/>
              </a:lnSpc>
              <a:buNone/>
            </a:pPr>
            <a:r>
              <a:rPr lang="en-US" sz="4000" b="1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87% satisfaction</a:t>
            </a:r>
            <a:endParaRPr lang="en-US" sz="4000" dirty="0"/>
          </a:p>
        </p:txBody>
      </p:sp>
      <p:sp>
        <p:nvSpPr>
          <p:cNvPr id="5" name="Paragraph 1"/>
          <p:cNvSpPr/>
          <p:nvPr/>
        </p:nvSpPr>
        <p:spPr>
          <a:xfrm>
            <a:off x="457200" y="4162425"/>
            <a:ext cx="11277600" cy="325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1960"/>
              </a:lnSpc>
              <a:buNone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 survey of 2,400 respondents.</a:t>
            </a:r>
            <a:endParaRPr lang="en-US" sz="1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125200" y="6553200"/>
            <a:ext cx="609600" cy="228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637381"/>
                </a:solidFill>
                <a:latin typeface="Arial"/>
                <a:ea typeface="Arial"/>
                <a:cs typeface="Arial"/>
              </a:defRPr>
            </a:lvl1pPr>
          </a:lstStyle>
          <a:p>
            <a:pPr algn="r"/>
            <a:fld id="{F7021451-1387-4CA6-816F-3879F97B5CBC}" type="slidenum">
              <a:rPr b="0" lang="en-US"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304800"/>
            <a:ext cx="11277600" cy="533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600" b="1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Budget by quarter</a:t>
            </a:r>
            <a:endParaRPr lang="en-US" sz="2600" dirty="0"/>
          </a:p>
        </p:txBody>
      </p:sp>
      <p:sp>
        <p:nvSpPr>
          <p:cNvPr id="3" name="Paragraph 1"/>
          <p:cNvSpPr/>
          <p:nvPr/>
        </p:nvSpPr>
        <p:spPr>
          <a:xfrm>
            <a:off x="457200" y="1066800"/>
            <a:ext cx="4638675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1960"/>
              </a:lnSpc>
              <a:buNone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chart is rendered by the engine, in the brand's colors, with a palette</a:t>
            </a:r>
            <a:pPr algn="l" indent="0" marL="0">
              <a:lnSpc>
                <a:spcPts val="1960"/>
              </a:lnSpc>
              <a:buNone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l" indent="0" marL="0">
              <a:lnSpc>
                <a:spcPts val="1960"/>
              </a:lnSpc>
              <a:buNone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validated for color blindness and contrast.</a:t>
            </a:r>
            <a:endParaRPr lang="en-US" sz="1400" dirty="0"/>
          </a:p>
        </p:txBody>
      </p:sp>
      <p:pic>
        <p:nvPicPr>
          <p:cNvPr id="4" name="Chart 1" descr="Chart bar: Q1, Q2, Q3, Q4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24475" y="1066800"/>
            <a:ext cx="6410325" cy="5334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125200" y="6553200"/>
            <a:ext cx="609600" cy="228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637381"/>
                </a:solidFill>
                <a:latin typeface="Arial"/>
                <a:ea typeface="Arial"/>
                <a:cs typeface="Arial"/>
              </a:defRPr>
            </a:lvl1pPr>
          </a:lstStyle>
          <a:p>
            <a:pPr algn="r"/>
            <a:fld id="{F7021451-1387-4CA6-816F-3879F97B5CBC}" type="slidenum">
              <a:rPr b="0" lang="en-US"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304800"/>
            <a:ext cx="11277600" cy="533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600" b="1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Breakdown of spending</a:t>
            </a:r>
            <a:endParaRPr lang="en-US" sz="2600" dirty="0"/>
          </a:p>
        </p:txBody>
      </p:sp>
      <p:pic>
        <p:nvPicPr>
          <p:cNvPr id="3" name="Chart 1" descr="Chart doughnut: Salaries, Infrastructure, Services, Other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066800"/>
            <a:ext cx="11277600" cy="5334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125200" y="6553200"/>
            <a:ext cx="609600" cy="228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637381"/>
                </a:solidFill>
                <a:latin typeface="Arial"/>
                <a:ea typeface="Arial"/>
                <a:cs typeface="Arial"/>
              </a:defRPr>
            </a:lvl1pPr>
          </a:lstStyle>
          <a:p>
            <a:pPr algn="r"/>
            <a:fld id="{F7021451-1387-4CA6-816F-3879F97B5CBC}" type="slidenum">
              <a:rPr b="0" lang="en-US"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304800"/>
            <a:ext cx="11277600" cy="533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600" b="1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Why a compiler?</a:t>
            </a:r>
            <a:endParaRPr lang="en-US" sz="2600" dirty="0"/>
          </a:p>
        </p:txBody>
      </p:sp>
      <p:sp>
        <p:nvSpPr>
          <p:cNvPr id="3" name="List 1"/>
          <p:cNvSpPr/>
          <p:nvPr/>
        </p:nvSpPr>
        <p:spPr>
          <a:xfrm>
            <a:off x="457200" y="1066800"/>
            <a:ext cx="11277600" cy="16065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03200" indent="-203200">
              <a:lnSpc>
                <a:spcPts val="1820"/>
              </a:lnSpc>
              <a:spcAft>
                <a:spcPts val="450"/>
              </a:spcAft>
              <a:buSzPct val="100000"/>
              <a:buChar char="•"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Markdown is not the final format: it is a description </a:t>
            </a:r>
            <a:pPr indent="0" marL="0">
              <a:lnSpc>
                <a:spcPts val="1820"/>
              </a:lnSpc>
              <a:spcAft>
                <a:spcPts val="450"/>
              </a:spcAft>
              <a:buNone/>
            </a:pPr>
            <a:r>
              <a:rPr lang="en-US" sz="1400" b="1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DSL</a:t>
            </a:r>
            <a:endParaRPr lang="en-US" sz="1400" dirty="0"/>
          </a:p>
          <a:p>
            <a:pPr marL="203200" indent="-203200">
              <a:lnSpc>
                <a:spcPts val="1820"/>
              </a:lnSpc>
              <a:spcAft>
                <a:spcPts val="450"/>
              </a:spcAft>
              <a:buSzPct val="100000"/>
              <a:buChar char="•"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Content is kept separate from page layout</a:t>
            </a:r>
            <a:endParaRPr lang="en-US" sz="1400" dirty="0"/>
          </a:p>
          <a:p>
            <a:pPr marL="203200" indent="-203200">
              <a:lnSpc>
                <a:spcPts val="1820"/>
              </a:lnSpc>
              <a:spcAft>
                <a:spcPts val="450"/>
              </a:spcAft>
              <a:buSzPct val="100000"/>
              <a:buChar char="•"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One canonical intermediate representation (IR)</a:t>
            </a:r>
            <a:endParaRPr lang="en-US" sz="1400" dirty="0"/>
          </a:p>
          <a:p>
            <a:pPr marL="203200" indent="-203200">
              <a:lnSpc>
                <a:spcPts val="1820"/>
              </a:lnSpc>
              <a:spcAft>
                <a:spcPts val="450"/>
              </a:spcAft>
              <a:buSzPct val="100000"/>
              <a:buChar char="•"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Analysis passes: layout selection, pagination, validation</a:t>
            </a:r>
            <a:endParaRPr lang="en-US" sz="1400" dirty="0"/>
          </a:p>
          <a:p>
            <a:pPr marL="203200" indent="-203200">
              <a:lnSpc>
                <a:spcPts val="1820"/>
              </a:lnSpc>
              <a:spcAft>
                <a:spcPts val="450"/>
              </a:spcAft>
              <a:buSzPct val="100000"/>
              <a:buChar char="•"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Several possible rendering engines (PPTX, HTML, PDF…)</a:t>
            </a:r>
            <a:endParaRPr lang="en-US" sz="1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125200" y="6553200"/>
            <a:ext cx="609600" cy="228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637381"/>
                </a:solidFill>
                <a:latin typeface="Arial"/>
                <a:ea typeface="Arial"/>
                <a:cs typeface="Arial"/>
              </a:defRPr>
            </a:lvl1pPr>
          </a:lstStyle>
          <a:p>
            <a:pPr algn="r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304800"/>
            <a:ext cx="11277600" cy="533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600" b="1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allocation formula</a:t>
            </a:r>
            <a:endParaRPr lang="en-US" sz="2600" dirty="0"/>
          </a:p>
        </p:txBody>
      </p:sp>
      <p:sp>
        <p:nvSpPr>
          <p:cNvPr id="3" name="Paragraph 1"/>
          <p:cNvSpPr/>
          <p:nvPr/>
        </p:nvSpPr>
        <p:spPr>
          <a:xfrm>
            <a:off x="457200" y="1066800"/>
            <a:ext cx="11277600" cy="325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1960"/>
              </a:lnSpc>
              <a:buNone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budget allocated to each team is computed as follows:</a:t>
            </a:r>
            <a:endParaRPr lang="en-US" sz="1400" dirty="0"/>
          </a:p>
        </p:txBody>
      </p:sp>
      <p:pic>
        <p:nvPicPr>
          <p:cNvPr id="4" name="Equation 1" descr="Equation: B_e = \frac{\sum_{i=1}^{n} p_i \cdot c_i}{N} \times (1 + \tau)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084" y="1666221"/>
            <a:ext cx="2317833" cy="441998"/>
          </a:xfrm>
          <a:prstGeom prst="rect">
            <a:avLst/>
          </a:prstGeom>
        </p:spPr>
      </p:pic>
      <p:sp>
        <p:nvSpPr>
          <p:cNvPr id="5" name="Paragraph 2"/>
          <p:cNvSpPr/>
          <p:nvPr/>
        </p:nvSpPr>
        <p:spPr>
          <a:xfrm>
            <a:off x="457200" y="2382520"/>
            <a:ext cx="11277600" cy="325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1960"/>
              </a:lnSpc>
              <a:buNone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where </a:t>
            </a:r>
            <a:pPr algn="l" indent="0" marL="0">
              <a:lnSpc>
                <a:spcPts val="1960"/>
              </a:lnSpc>
              <a:buNone/>
            </a:pPr>
            <a:r>
              <a:rPr lang="en-US" sz="1400" dirty="0">
                <a:solidFill>
                  <a:srgbClr val="1E3A8A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p</a:t>
            </a:r>
            <a:pPr algn="l" indent="0" marL="0">
              <a:lnSpc>
                <a:spcPts val="1960"/>
              </a:lnSpc>
              <a:buNone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is the workload, </a:t>
            </a:r>
            <a:pPr algn="l" indent="0" marL="0">
              <a:lnSpc>
                <a:spcPts val="1960"/>
              </a:lnSpc>
              <a:buNone/>
            </a:pPr>
            <a:r>
              <a:rPr lang="en-US" sz="1400" dirty="0">
                <a:solidFill>
                  <a:srgbClr val="1E3A8A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c</a:t>
            </a:r>
            <a:pPr algn="l" indent="0" marL="0">
              <a:lnSpc>
                <a:spcPts val="1960"/>
              </a:lnSpc>
              <a:buNone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the priority coefficient and </a:t>
            </a:r>
            <a:pPr algn="l" indent="0" marL="0">
              <a:lnSpc>
                <a:spcPts val="1960"/>
              </a:lnSpc>
              <a:buNone/>
            </a:pPr>
            <a:r>
              <a:rPr lang="en-US" sz="1400" dirty="0">
                <a:solidFill>
                  <a:srgbClr val="1E3A8A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τ</a:t>
            </a:r>
            <a:pPr algn="l" indent="0" marL="0">
              <a:lnSpc>
                <a:spcPts val="1960"/>
              </a:lnSpc>
              <a:buNone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the annual</a:t>
            </a:r>
            <a:pPr algn="l" indent="0" marL="0">
              <a:lnSpc>
                <a:spcPts val="1960"/>
              </a:lnSpc>
              <a:buNone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l" indent="0" marL="0">
              <a:lnSpc>
                <a:spcPts val="1960"/>
              </a:lnSpc>
              <a:buNone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indexation rate.</a:t>
            </a:r>
            <a:endParaRPr lang="en-US" sz="1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125200" y="6553200"/>
            <a:ext cx="609600" cy="228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637381"/>
                </a:solidFill>
                <a:latin typeface="Arial"/>
                <a:ea typeface="Arial"/>
                <a:cs typeface="Arial"/>
              </a:defRPr>
            </a:lvl1pPr>
          </a:lstStyle>
          <a:p>
            <a:pPr algn="r"/>
            <a:fld id="{F7021451-1387-4CA6-816F-3879F97B5CBC}" type="slidenum">
              <a:rPr b="0" lang="en-US"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304800"/>
            <a:ext cx="11277600" cy="533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600" b="1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Three pillars</a:t>
            </a:r>
            <a:endParaRPr lang="en-US" sz="2600" dirty="0"/>
          </a:p>
        </p:txBody>
      </p:sp>
      <p:sp>
        <p:nvSpPr>
          <p:cNvPr id="3" name="Subheading 1"/>
          <p:cNvSpPr/>
          <p:nvPr/>
        </p:nvSpPr>
        <p:spPr>
          <a:xfrm>
            <a:off x="457200" y="1066800"/>
            <a:ext cx="3606800" cy="360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600" b="1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Speed</a:t>
            </a:r>
            <a:endParaRPr lang="en-US" sz="1600" dirty="0"/>
          </a:p>
        </p:txBody>
      </p:sp>
      <p:pic>
        <p:nvPicPr>
          <p:cNvPr id="4" name="Icon 1" descr="Icon zap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579880"/>
            <a:ext cx="1066800" cy="1066800"/>
          </a:xfrm>
          <a:prstGeom prst="rect">
            <a:avLst/>
          </a:prstGeom>
        </p:spPr>
      </p:pic>
      <p:sp>
        <p:nvSpPr>
          <p:cNvPr id="5" name="Paragraph 1"/>
          <p:cNvSpPr/>
          <p:nvPr/>
        </p:nvSpPr>
        <p:spPr>
          <a:xfrm>
            <a:off x="457200" y="2799080"/>
            <a:ext cx="3606800" cy="325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1960"/>
              </a:lnSpc>
              <a:buNone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compile in a few seconds.</a:t>
            </a:r>
            <a:endParaRPr lang="en-US" sz="1400" dirty="0"/>
          </a:p>
        </p:txBody>
      </p:sp>
      <p:sp>
        <p:nvSpPr>
          <p:cNvPr id="6" name="Subheading 2"/>
          <p:cNvSpPr/>
          <p:nvPr/>
        </p:nvSpPr>
        <p:spPr>
          <a:xfrm>
            <a:off x="4292600" y="1066800"/>
            <a:ext cx="3606800" cy="360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600" b="1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Reliability</a:t>
            </a:r>
            <a:endParaRPr lang="en-US" sz="1600" dirty="0"/>
          </a:p>
        </p:txBody>
      </p:sp>
      <p:pic>
        <p:nvPicPr>
          <p:cNvPr id="7" name="Icon 2" descr="Icon shield-check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00" y="1579880"/>
            <a:ext cx="1066800" cy="1066800"/>
          </a:xfrm>
          <a:prstGeom prst="rect">
            <a:avLst/>
          </a:prstGeom>
        </p:spPr>
      </p:pic>
      <p:sp>
        <p:nvSpPr>
          <p:cNvPr id="8" name="Paragraph 2"/>
          <p:cNvSpPr/>
          <p:nvPr/>
        </p:nvSpPr>
        <p:spPr>
          <a:xfrm>
            <a:off x="4292600" y="2799080"/>
            <a:ext cx="3606800" cy="325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1960"/>
              </a:lnSpc>
              <a:buNone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Two outputs, a single geometry.</a:t>
            </a:r>
            <a:endParaRPr lang="en-US" sz="1400" dirty="0"/>
          </a:p>
        </p:txBody>
      </p:sp>
      <p:sp>
        <p:nvSpPr>
          <p:cNvPr id="9" name="Subheading 3"/>
          <p:cNvSpPr/>
          <p:nvPr/>
        </p:nvSpPr>
        <p:spPr>
          <a:xfrm>
            <a:off x="8128000" y="1066800"/>
            <a:ext cx="3606800" cy="360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600" b="1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Openness</a:t>
            </a:r>
            <a:endParaRPr lang="en-US" sz="1600" dirty="0"/>
          </a:p>
        </p:txBody>
      </p:sp>
      <p:pic>
        <p:nvPicPr>
          <p:cNvPr id="10" name="Icon 3" descr="Icon git-branch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0" y="1579880"/>
            <a:ext cx="1066800" cy="1066800"/>
          </a:xfrm>
          <a:prstGeom prst="rect">
            <a:avLst/>
          </a:prstGeom>
        </p:spPr>
      </p:pic>
      <p:sp>
        <p:nvSpPr>
          <p:cNvPr id="11" name="Paragraph 3"/>
          <p:cNvSpPr/>
          <p:nvPr/>
        </p:nvSpPr>
        <p:spPr>
          <a:xfrm>
            <a:off x="8128000" y="2799080"/>
            <a:ext cx="3606800" cy="325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1960"/>
              </a:lnSpc>
              <a:buNone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One source file, under version control.</a:t>
            </a:r>
            <a:endParaRPr lang="en-US" sz="1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125200" y="6553200"/>
            <a:ext cx="609600" cy="228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637381"/>
                </a:solidFill>
                <a:latin typeface="Arial"/>
                <a:ea typeface="Arial"/>
                <a:cs typeface="Arial"/>
              </a:defRPr>
            </a:lvl1pPr>
          </a:lstStyle>
          <a:p>
            <a:pPr algn="r"/>
            <a:fld id="{F7021451-1387-4CA6-816F-3879F97B5CBC}" type="slidenum">
              <a:rPr b="0" lang="en-US"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304800"/>
            <a:ext cx="11277600" cy="533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600" b="1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Everest, north face</a:t>
            </a:r>
            <a:endParaRPr lang="en-US" sz="2600" dirty="0"/>
          </a:p>
        </p:txBody>
      </p:sp>
      <p:sp>
        <p:nvSpPr>
          <p:cNvPr id="3" name="List 1"/>
          <p:cNvSpPr/>
          <p:nvPr/>
        </p:nvSpPr>
        <p:spPr>
          <a:xfrm>
            <a:off x="457200" y="1066800"/>
            <a:ext cx="4638675" cy="22961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03200" indent="-203200">
              <a:lnSpc>
                <a:spcPts val="1820"/>
              </a:lnSpc>
              <a:spcAft>
                <a:spcPts val="450"/>
              </a:spcAft>
              <a:buSzPct val="100000"/>
              <a:buChar char="•"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</a:t>
            </a:r>
            <a:pPr indent="0" marL="0">
              <a:lnSpc>
                <a:spcPts val="1820"/>
              </a:lnSpc>
              <a:spcAft>
                <a:spcPts val="450"/>
              </a:spcAft>
              <a:buNone/>
            </a:pPr>
            <a:r>
              <a:rPr lang="en-US" sz="1400" b="1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remote</a:t>
            </a:r>
            <a:pPr indent="0" marL="0">
              <a:lnSpc>
                <a:spcPts val="1820"/>
              </a:lnSpc>
              <a:spcAft>
                <a:spcPts val="450"/>
              </a:spcAft>
              <a:buNone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image: URL pasted as is into the Markdown</a:t>
            </a:r>
            <a:endParaRPr lang="en-US" sz="1400" dirty="0"/>
          </a:p>
          <a:p>
            <a:pPr marL="203200" indent="-203200">
              <a:lnSpc>
                <a:spcPts val="1820"/>
              </a:lnSpc>
              <a:spcAft>
                <a:spcPts val="450"/>
              </a:spcAft>
              <a:buSzPct val="100000"/>
              <a:buChar char="•"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Downloaded into the user cache, embedded in the .pptx</a:t>
            </a:r>
            <a:endParaRPr lang="en-US" sz="1400" dirty="0"/>
          </a:p>
          <a:p>
            <a:pPr marL="203200" indent="-203200">
              <a:lnSpc>
                <a:spcPts val="1820"/>
              </a:lnSpc>
              <a:spcAft>
                <a:spcPts val="450"/>
              </a:spcAft>
              <a:buSzPct val="100000"/>
              <a:buChar char="•"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Here </a:t>
            </a:r>
            <a:pPr indent="0" marL="0">
              <a:lnSpc>
                <a:spcPts val="1820"/>
              </a:lnSpc>
              <a:spcAft>
                <a:spcPts val="450"/>
              </a:spcAft>
              <a:buNone/>
            </a:pPr>
            <a:r>
              <a:rPr lang="en-US" sz="1400" dirty="0">
                <a:solidFill>
                  <a:srgbClr val="1E3A8A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assets: vendor</a:t>
            </a:r>
            <a:pPr indent="0" marL="0">
              <a:lnSpc>
                <a:spcPts val="1820"/>
              </a:lnSpc>
              <a:spcAft>
                <a:spcPts val="450"/>
              </a:spcAft>
              <a:buNone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a copy kept in </a:t>
            </a:r>
            <a:pPr indent="0" marL="0">
              <a:lnSpc>
                <a:spcPts val="1820"/>
              </a:lnSpc>
              <a:spcAft>
                <a:spcPts val="450"/>
              </a:spcAft>
              <a:buNone/>
            </a:pPr>
            <a:r>
              <a:rPr lang="en-US" sz="1400" dirty="0">
                <a:solidFill>
                  <a:srgbClr val="1E3A8A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assets/remote/</a:t>
            </a:r>
            <a:pPr indent="0" marL="0">
              <a:lnSpc>
                <a:spcPts val="1820"/>
              </a:lnSpc>
              <a:spcAft>
                <a:spcPts val="450"/>
              </a:spcAft>
              <a:buNone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a self-contained directory</a:t>
            </a:r>
            <a:endParaRPr lang="en-US" sz="1400" dirty="0"/>
          </a:p>
          <a:p>
            <a:pPr marL="203200" indent="-203200">
              <a:lnSpc>
                <a:spcPts val="1820"/>
              </a:lnSpc>
              <a:spcAft>
                <a:spcPts val="450"/>
              </a:spcAft>
              <a:buSzPct val="100000"/>
              <a:buChar char="•"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Photo © Luca Galuzzi — </a:t>
            </a:r>
            <a:pPr indent="0" marL="0">
              <a:lnSpc>
                <a:spcPts val="1820"/>
              </a:lnSpc>
              <a:spcAft>
                <a:spcPts val="450"/>
              </a:spcAft>
              <a:buNone/>
            </a:pPr>
            <a:r>
              <a:rPr lang="en-US" sz="1400" u="sng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www.galuzzi.it</a:t>
            </a:r>
            <a:pPr indent="0" marL="0">
              <a:lnSpc>
                <a:spcPts val="1820"/>
              </a:lnSpc>
              <a:spcAft>
                <a:spcPts val="450"/>
              </a:spcAft>
              <a:buNone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CC BY-SA 2.5</a:t>
            </a:r>
            <a:endParaRPr lang="en-US" sz="1400" dirty="0"/>
          </a:p>
        </p:txBody>
      </p:sp>
      <p:pic>
        <p:nvPicPr>
          <p:cNvPr id="4" name="Image 1" descr="1920px-Everest_North_Face_toward_Base_Camp_Tibet_Luca_Galuzzi_2006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475" y="1597025"/>
            <a:ext cx="6410325" cy="427355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125200" y="6553200"/>
            <a:ext cx="609600" cy="228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637381"/>
                </a:solidFill>
                <a:latin typeface="Arial"/>
                <a:ea typeface="Arial"/>
                <a:cs typeface="Arial"/>
              </a:defRPr>
            </a:lvl1pPr>
          </a:lstStyle>
          <a:p>
            <a:pPr algn="r"/>
            <a:fld id="{F7021451-1387-4CA6-816F-3879F97B5CBC}" type="slidenum">
              <a:rPr b="0" lang="en-US"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1" descr="1920px-Fronalpstock_big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"/>
          <p:cNvSpPr>
            <a:spLocks noGrp="1"/>
          </p:cNvSpPr>
          <p:nvPr>
            <p:ph type="title"/>
          </p:nvPr>
        </p:nvSpPr>
        <p:spPr>
          <a:xfrm>
            <a:off x="457200" y="304800"/>
            <a:ext cx="11277600" cy="533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600" b="1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Panorama from the Fronalpstock</a:t>
            </a:r>
            <a:endParaRPr lang="en-US" sz="2600" dirty="0"/>
          </a:p>
        </p:txBody>
      </p:sp>
      <p:sp>
        <p:nvSpPr>
          <p:cNvPr id="4" name="Paragraph 1"/>
          <p:cNvSpPr/>
          <p:nvPr/>
        </p:nvSpPr>
        <p:spPr>
          <a:xfrm>
            <a:off x="457200" y="1066800"/>
            <a:ext cx="11277600" cy="325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1960"/>
              </a:lnSpc>
              <a:buNone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Photo © Hannes Röst — Wikimedia Commons, CC BY-SA 3.0</a:t>
            </a:r>
            <a:endParaRPr lang="en-US" sz="1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125200" y="6553200"/>
            <a:ext cx="609600" cy="228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637381"/>
                </a:solidFill>
                <a:latin typeface="Arial"/>
                <a:ea typeface="Arial"/>
                <a:cs typeface="Arial"/>
              </a:defRPr>
            </a:lvl1pPr>
          </a:lstStyle>
          <a:p>
            <a:pPr algn="r"/>
            <a:fld id="{F7021451-1387-4CA6-816F-3879F97B5CBC}" type="slidenum">
              <a:rPr b="0" lang="en-US"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304800"/>
            <a:ext cx="11277600" cy="533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600" b="1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word from users</a:t>
            </a:r>
            <a:endParaRPr lang="en-US" sz="2600" dirty="0"/>
          </a:p>
        </p:txBody>
      </p:sp>
      <p:sp>
        <p:nvSpPr>
          <p:cNvPr id="3" name="Quotation 1"/>
          <p:cNvSpPr/>
          <p:nvPr/>
        </p:nvSpPr>
        <p:spPr>
          <a:xfrm>
            <a:off x="457200" y="1066800"/>
            <a:ext cx="7620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200" b="1" dirty="0">
                <a:solidFill>
                  <a:srgbClr val="1D4ED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</a:t>
            </a:r>
            <a:endParaRPr lang="en-US" sz="7200" dirty="0"/>
          </a:p>
        </p:txBody>
      </p:sp>
      <p:sp>
        <p:nvSpPr>
          <p:cNvPr id="4" name="Quotation 2"/>
          <p:cNvSpPr/>
          <p:nvPr/>
        </p:nvSpPr>
        <p:spPr>
          <a:xfrm>
            <a:off x="1371600" y="1066800"/>
            <a:ext cx="10058400" cy="472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080"/>
              </a:lnSpc>
              <a:buNone/>
            </a:pPr>
            <a:r>
              <a:rPr lang="en-US" sz="2200" i="1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 write a presentation the way you write code: a source language, an</a:t>
            </a:r>
            <a:pPr indent="0" marL="0">
              <a:lnSpc>
                <a:spcPts val="3080"/>
              </a:lnSpc>
              <a:buNone/>
            </a:pPr>
            <a:r>
              <a:rPr lang="en-US" sz="2200" i="1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indent="0" marL="0">
              <a:lnSpc>
                <a:spcPts val="3080"/>
              </a:lnSpc>
              <a:buNone/>
            </a:pPr>
            <a:r>
              <a:rPr lang="en-US" sz="2200" i="1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intermediate representation, optimization passes.</a:t>
            </a:r>
            <a:endParaRPr lang="en-US" sz="2200" dirty="0"/>
          </a:p>
        </p:txBody>
      </p:sp>
      <p:sp>
        <p:nvSpPr>
          <p:cNvPr id="5" name="Quotation 3"/>
          <p:cNvSpPr/>
          <p:nvPr/>
        </p:nvSpPr>
        <p:spPr>
          <a:xfrm>
            <a:off x="1371600" y="5867400"/>
            <a:ext cx="10058400" cy="381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400" dirty="0">
                <a:solidFill>
                  <a:srgbClr val="6373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A convinced author</a:t>
            </a:r>
            <a:endParaRPr lang="en-US" sz="1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125200" y="6553200"/>
            <a:ext cx="609600" cy="228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637381"/>
                </a:solidFill>
                <a:latin typeface="Arial"/>
                <a:ea typeface="Arial"/>
                <a:cs typeface="Arial"/>
              </a:defRPr>
            </a:lvl1pPr>
          </a:lstStyle>
          <a:p>
            <a:pPr algn="r"/>
            <a:fld id="{F7021451-1387-4CA6-816F-3879F97B5CBC}" type="slidenum">
              <a:rPr b="0" lang="en-US"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304800"/>
            <a:ext cx="11277600" cy="533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600" b="1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code stays readable</a:t>
            </a:r>
            <a:endParaRPr lang="en-US" sz="2600" dirty="0"/>
          </a:p>
        </p:txBody>
      </p:sp>
      <p:sp>
        <p:nvSpPr>
          <p:cNvPr id="3" name="Code 1"/>
          <p:cNvSpPr/>
          <p:nvPr/>
        </p:nvSpPr>
        <p:spPr>
          <a:xfrm>
            <a:off x="457200" y="1066800"/>
            <a:ext cx="11277600" cy="1247775"/>
          </a:xfrm>
          <a:prstGeom prst="roundRect">
            <a:avLst>
              <a:gd name="adj" fmla="val 6107"/>
            </a:avLst>
          </a:prstGeom>
          <a:solidFill>
            <a:srgbClr val="F8F9FA"/>
          </a:solidFill>
          <a:ln w="9525">
            <a:solidFill>
              <a:srgbClr val="CED4DA"/>
            </a:solidFill>
            <a:prstDash val="solid"/>
          </a:ln>
        </p:spPr>
      </p:sp>
      <p:sp>
        <p:nvSpPr>
          <p:cNvPr id="4" name="Code 2"/>
          <p:cNvSpPr/>
          <p:nvPr/>
        </p:nvSpPr>
        <p:spPr>
          <a:xfrm>
            <a:off x="609600" y="1143000"/>
            <a:ext cx="10972800" cy="10953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430"/>
              </a:lnSpc>
              <a:buNone/>
            </a:pPr>
            <a:r>
              <a:rPr lang="en-US" sz="1100" b="1" dirty="0">
                <a:solidFill>
                  <a:srgbClr val="1E3A8A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function</a:t>
            </a:r>
            <a:pPr indent="0" marL="0">
              <a:lnSpc>
                <a:spcPts val="1430"/>
              </a:lnSpc>
              <a:buNone/>
            </a:pPr>
            <a:r>
              <a:rPr lang="en-US" sz="1100" dirty="0">
                <a:solidFill>
                  <a:srgbClr val="212529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compile(source: </a:t>
            </a:r>
            <a:pPr indent="0" marL="0">
              <a:lnSpc>
                <a:spcPts val="1430"/>
              </a:lnSpc>
              <a:buNone/>
            </a:pPr>
            <a:r>
              <a:rPr lang="en-US" sz="1100" b="1" dirty="0">
                <a:solidFill>
                  <a:srgbClr val="1E3A8A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string</a:t>
            </a:r>
            <a:pPr indent="0" marL="0">
              <a:lnSpc>
                <a:spcPts val="1430"/>
              </a:lnSpc>
              <a:buNone/>
            </a:pPr>
            <a:r>
              <a:rPr lang="en-US" sz="1100" dirty="0">
                <a:solidFill>
                  <a:srgbClr val="212529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): Deck {</a:t>
            </a:r>
            <a:endParaRPr lang="en-US" sz="1100" dirty="0"/>
          </a:p>
          <a:p>
            <a:pPr indent="0" marL="0">
              <a:lnSpc>
                <a:spcPts val="1430"/>
              </a:lnSpc>
              <a:buNone/>
            </a:pPr>
            <a:r>
              <a:rPr lang="en-US" sz="1100" dirty="0">
                <a:solidFill>
                  <a:srgbClr val="212529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</a:t>
            </a:r>
            <a:pPr indent="0" marL="0">
              <a:lnSpc>
                <a:spcPts val="1430"/>
              </a:lnSpc>
              <a:buNone/>
            </a:pPr>
            <a:r>
              <a:rPr lang="en-US" sz="1100" b="1" dirty="0">
                <a:solidFill>
                  <a:srgbClr val="1E3A8A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const</a:t>
            </a:r>
            <a:pPr indent="0" marL="0">
              <a:lnSpc>
                <a:spcPts val="1430"/>
              </a:lnSpc>
              <a:buNone/>
            </a:pPr>
            <a:r>
              <a:rPr lang="en-US" sz="1100" dirty="0">
                <a:solidFill>
                  <a:srgbClr val="212529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ast = parse(source); </a:t>
            </a:r>
            <a:pPr indent="0" marL="0">
              <a:lnSpc>
                <a:spcPts val="1430"/>
              </a:lnSpc>
              <a:buNone/>
            </a:pPr>
            <a:r>
              <a:rPr lang="en-US" sz="1100" i="1" dirty="0">
                <a:solidFill>
                  <a:srgbClr val="637381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// markdown-it</a:t>
            </a:r>
            <a:endParaRPr lang="en-US" sz="1100" dirty="0"/>
          </a:p>
          <a:p>
            <a:pPr indent="0" marL="0">
              <a:lnSpc>
                <a:spcPts val="1430"/>
              </a:lnSpc>
              <a:buNone/>
            </a:pPr>
            <a:r>
              <a:rPr lang="en-US" sz="1100" dirty="0">
                <a:solidFill>
                  <a:srgbClr val="212529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</a:t>
            </a:r>
            <a:pPr indent="0" marL="0">
              <a:lnSpc>
                <a:spcPts val="1430"/>
              </a:lnSpc>
              <a:buNone/>
            </a:pPr>
            <a:r>
              <a:rPr lang="en-US" sz="1100" b="1" dirty="0">
                <a:solidFill>
                  <a:srgbClr val="1E3A8A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const</a:t>
            </a:r>
            <a:pPr indent="0" marL="0">
              <a:lnSpc>
                <a:spcPts val="1430"/>
              </a:lnSpc>
              <a:buNone/>
            </a:pPr>
            <a:r>
              <a:rPr lang="en-US" sz="1100" dirty="0">
                <a:solidFill>
                  <a:srgbClr val="212529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ir = lower(ast);</a:t>
            </a:r>
            <a:endParaRPr lang="en-US" sz="1100" dirty="0"/>
          </a:p>
          <a:p>
            <a:pPr indent="0" marL="0">
              <a:lnSpc>
                <a:spcPts val="1430"/>
              </a:lnSpc>
              <a:buNone/>
            </a:pPr>
            <a:r>
              <a:rPr lang="en-US" sz="1100" dirty="0">
                <a:solidFill>
                  <a:srgbClr val="212529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</a:t>
            </a:r>
            <a:pPr indent="0" marL="0">
              <a:lnSpc>
                <a:spcPts val="1430"/>
              </a:lnSpc>
              <a:buNone/>
            </a:pPr>
            <a:r>
              <a:rPr lang="en-US" sz="1100" b="1" dirty="0">
                <a:solidFill>
                  <a:srgbClr val="1E3A8A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return</a:t>
            </a:r>
            <a:pPr indent="0" marL="0">
              <a:lnSpc>
                <a:spcPts val="1430"/>
              </a:lnSpc>
              <a:buNone/>
            </a:pPr>
            <a:r>
              <a:rPr lang="en-US" sz="1100" dirty="0">
                <a:solidFill>
                  <a:srgbClr val="212529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layout(ir); </a:t>
            </a:r>
            <a:pPr indent="0" marL="0">
              <a:lnSpc>
                <a:spcPts val="1430"/>
              </a:lnSpc>
              <a:buNone/>
            </a:pPr>
            <a:r>
              <a:rPr lang="en-US" sz="1100" i="1" dirty="0">
                <a:solidFill>
                  <a:srgbClr val="637381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// placement + pagination</a:t>
            </a:r>
            <a:endParaRPr lang="en-US" sz="1100" dirty="0"/>
          </a:p>
          <a:p>
            <a:pPr indent="0" marL="0">
              <a:lnSpc>
                <a:spcPts val="1430"/>
              </a:lnSpc>
              <a:buNone/>
            </a:pPr>
            <a:r>
              <a:rPr lang="en-US" sz="1100" dirty="0">
                <a:solidFill>
                  <a:srgbClr val="212529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}</a:t>
            </a:r>
            <a:endParaRPr lang="en-US" sz="11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125200" y="6553200"/>
            <a:ext cx="609600" cy="228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637381"/>
                </a:solidFill>
                <a:latin typeface="Arial"/>
                <a:ea typeface="Arial"/>
                <a:cs typeface="Arial"/>
              </a:defRPr>
            </a:lvl1pPr>
          </a:lstStyle>
          <a:p>
            <a:pPr algn="r"/>
            <a:fld id="{F7021451-1387-4CA6-816F-3879F97B5CBC}" type="slidenum">
              <a:rPr b="0" lang="en-US"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304800"/>
            <a:ext cx="11277600" cy="533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600" b="1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kit fits in a manifest</a:t>
            </a:r>
            <a:endParaRPr lang="en-US" sz="2600" dirty="0"/>
          </a:p>
        </p:txBody>
      </p:sp>
      <p:sp>
        <p:nvSpPr>
          <p:cNvPr id="3" name="Paragraph 1"/>
          <p:cNvSpPr/>
          <p:nvPr/>
        </p:nvSpPr>
        <p:spPr>
          <a:xfrm>
            <a:off x="457200" y="1066800"/>
            <a:ext cx="11277600" cy="325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1960"/>
              </a:lnSpc>
              <a:buNone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Installing an organization's brand means copying a directory. Its heart is a</a:t>
            </a:r>
            <a:pPr algn="l" indent="0" marL="0">
              <a:lnSpc>
                <a:spcPts val="1960"/>
              </a:lnSpc>
              <a:buNone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l" indent="0" marL="0">
              <a:lnSpc>
                <a:spcPts val="1960"/>
              </a:lnSpc>
              <a:buNone/>
            </a:pPr>
            <a:r>
              <a:rPr lang="en-US" sz="1400" dirty="0">
                <a:solidFill>
                  <a:srgbClr val="1E3A8A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kit.json</a:t>
            </a:r>
            <a:pPr algn="l" indent="0" marL="0">
              <a:lnSpc>
                <a:spcPts val="1960"/>
              </a:lnSpc>
              <a:buNone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— data only, never code.</a:t>
            </a:r>
            <a:endParaRPr lang="en-US" sz="1400" dirty="0"/>
          </a:p>
        </p:txBody>
      </p:sp>
      <p:sp>
        <p:nvSpPr>
          <p:cNvPr id="4" name="Code 1"/>
          <p:cNvSpPr/>
          <p:nvPr/>
        </p:nvSpPr>
        <p:spPr>
          <a:xfrm>
            <a:off x="457200" y="1544320"/>
            <a:ext cx="11277600" cy="1436370"/>
          </a:xfrm>
          <a:prstGeom prst="roundRect">
            <a:avLst>
              <a:gd name="adj" fmla="val 5305"/>
            </a:avLst>
          </a:prstGeom>
          <a:solidFill>
            <a:srgbClr val="F8F9FA"/>
          </a:solidFill>
          <a:ln w="9525">
            <a:solidFill>
              <a:srgbClr val="CED4DA"/>
            </a:solidFill>
            <a:prstDash val="solid"/>
          </a:ln>
        </p:spPr>
      </p:sp>
      <p:sp>
        <p:nvSpPr>
          <p:cNvPr id="5" name="Code 2"/>
          <p:cNvSpPr/>
          <p:nvPr/>
        </p:nvSpPr>
        <p:spPr>
          <a:xfrm>
            <a:off x="609600" y="1620520"/>
            <a:ext cx="10972800" cy="12839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430"/>
              </a:lnSpc>
              <a:buNone/>
            </a:pPr>
            <a:r>
              <a:rPr lang="en-US" sz="1100" dirty="0">
                <a:solidFill>
                  <a:srgbClr val="212529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{</a:t>
            </a:r>
            <a:endParaRPr lang="en-US" sz="1100" dirty="0"/>
          </a:p>
          <a:p>
            <a:pPr indent="0" marL="0">
              <a:lnSpc>
                <a:spcPts val="1430"/>
              </a:lnSpc>
              <a:buNone/>
            </a:pPr>
            <a:r>
              <a:rPr lang="en-US" sz="1100" dirty="0">
                <a:solidFill>
                  <a:srgbClr val="212529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</a:t>
            </a:r>
            <a:pPr indent="0" marL="0">
              <a:lnSpc>
                <a:spcPts val="1430"/>
              </a:lnSpc>
              <a:buNone/>
            </a:pPr>
            <a:r>
              <a:rPr lang="en-US" sz="1100" dirty="0">
                <a:solidFill>
                  <a:srgbClr val="025D29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"name"</a:t>
            </a:r>
            <a:pPr indent="0" marL="0">
              <a:lnSpc>
                <a:spcPts val="1430"/>
              </a:lnSpc>
              <a:buNone/>
            </a:pPr>
            <a:r>
              <a:rPr lang="en-US" sz="1100" dirty="0">
                <a:solidFill>
                  <a:srgbClr val="212529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: </a:t>
            </a:r>
            <a:pPr indent="0" marL="0">
              <a:lnSpc>
                <a:spcPts val="1430"/>
              </a:lnSpc>
              <a:buNone/>
            </a:pPr>
            <a:r>
              <a:rPr lang="en-US" sz="1100" dirty="0">
                <a:solidFill>
                  <a:srgbClr val="025D29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"slate-plus"</a:t>
            </a:r>
            <a:pPr indent="0" marL="0">
              <a:lnSpc>
                <a:spcPts val="1430"/>
              </a:lnSpc>
              <a:buNone/>
            </a:pPr>
            <a:r>
              <a:rPr lang="en-US" sz="1100" dirty="0">
                <a:solidFill>
                  <a:srgbClr val="212529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,</a:t>
            </a:r>
            <a:endParaRPr lang="en-US" sz="1100" dirty="0"/>
          </a:p>
          <a:p>
            <a:pPr indent="0" marL="0">
              <a:lnSpc>
                <a:spcPts val="1430"/>
              </a:lnSpc>
              <a:buNone/>
            </a:pPr>
            <a:r>
              <a:rPr lang="en-US" sz="1100" dirty="0">
                <a:solidFill>
                  <a:srgbClr val="212529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</a:t>
            </a:r>
            <a:pPr indent="0" marL="0">
              <a:lnSpc>
                <a:spcPts val="1430"/>
              </a:lnSpc>
              <a:buNone/>
            </a:pPr>
            <a:r>
              <a:rPr lang="en-US" sz="1100" dirty="0">
                <a:solidFill>
                  <a:srgbClr val="025D29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"version"</a:t>
            </a:r>
            <a:pPr indent="0" marL="0">
              <a:lnSpc>
                <a:spcPts val="1430"/>
              </a:lnSpc>
              <a:buNone/>
            </a:pPr>
            <a:r>
              <a:rPr lang="en-US" sz="1100" dirty="0">
                <a:solidFill>
                  <a:srgbClr val="212529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: </a:t>
            </a:r>
            <a:pPr indent="0" marL="0">
              <a:lnSpc>
                <a:spcPts val="1430"/>
              </a:lnSpc>
              <a:buNone/>
            </a:pPr>
            <a:r>
              <a:rPr lang="en-US" sz="1100" dirty="0">
                <a:solidFill>
                  <a:srgbClr val="025D29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"1.0.0"</a:t>
            </a:r>
            <a:pPr indent="0" marL="0">
              <a:lnSpc>
                <a:spcPts val="1430"/>
              </a:lnSpc>
              <a:buNone/>
            </a:pPr>
            <a:r>
              <a:rPr lang="en-US" sz="1100" dirty="0">
                <a:solidFill>
                  <a:srgbClr val="212529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,</a:t>
            </a:r>
            <a:endParaRPr lang="en-US" sz="1100" dirty="0"/>
          </a:p>
          <a:p>
            <a:pPr indent="0" marL="0">
              <a:lnSpc>
                <a:spcPts val="1430"/>
              </a:lnSpc>
              <a:buNone/>
            </a:pPr>
            <a:r>
              <a:rPr lang="en-US" sz="1100" dirty="0">
                <a:solidFill>
                  <a:srgbClr val="212529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</a:t>
            </a:r>
            <a:pPr indent="0" marL="0">
              <a:lnSpc>
                <a:spcPts val="1430"/>
              </a:lnSpc>
              <a:buNone/>
            </a:pPr>
            <a:r>
              <a:rPr lang="en-US" sz="1100" dirty="0">
                <a:solidFill>
                  <a:srgbClr val="025D29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"theme"</a:t>
            </a:r>
            <a:pPr indent="0" marL="0">
              <a:lnSpc>
                <a:spcPts val="1430"/>
              </a:lnSpc>
              <a:buNone/>
            </a:pPr>
            <a:r>
              <a:rPr lang="en-US" sz="1100" dirty="0">
                <a:solidFill>
                  <a:srgbClr val="212529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: </a:t>
            </a:r>
            <a:pPr indent="0" marL="0">
              <a:lnSpc>
                <a:spcPts val="1430"/>
              </a:lnSpc>
              <a:buNone/>
            </a:pPr>
            <a:r>
              <a:rPr lang="en-US" sz="1100" dirty="0">
                <a:solidFill>
                  <a:srgbClr val="025D29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"./theme.json"</a:t>
            </a:r>
            <a:pPr indent="0" marL="0">
              <a:lnSpc>
                <a:spcPts val="1430"/>
              </a:lnSpc>
              <a:buNone/>
            </a:pPr>
            <a:r>
              <a:rPr lang="en-US" sz="1100" dirty="0">
                <a:solidFill>
                  <a:srgbClr val="212529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,</a:t>
            </a:r>
            <a:endParaRPr lang="en-US" sz="1100" dirty="0"/>
          </a:p>
          <a:p>
            <a:pPr indent="0" marL="0">
              <a:lnSpc>
                <a:spcPts val="1430"/>
              </a:lnSpc>
              <a:buNone/>
            </a:pPr>
            <a:r>
              <a:rPr lang="en-US" sz="1100" dirty="0">
                <a:solidFill>
                  <a:srgbClr val="212529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</a:t>
            </a:r>
            <a:pPr indent="0" marL="0">
              <a:lnSpc>
                <a:spcPts val="1430"/>
              </a:lnSpc>
              <a:buNone/>
            </a:pPr>
            <a:r>
              <a:rPr lang="en-US" sz="1100" dirty="0">
                <a:solidFill>
                  <a:srgbClr val="025D29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"layouts"</a:t>
            </a:r>
            <a:pPr indent="0" marL="0">
              <a:lnSpc>
                <a:spcPts val="1430"/>
              </a:lnSpc>
              <a:buNone/>
            </a:pPr>
            <a:r>
              <a:rPr lang="en-US" sz="1100" dirty="0">
                <a:solidFill>
                  <a:srgbClr val="212529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: </a:t>
            </a:r>
            <a:pPr indent="0" marL="0">
              <a:lnSpc>
                <a:spcPts val="1430"/>
              </a:lnSpc>
              <a:buNone/>
            </a:pPr>
            <a:r>
              <a:rPr lang="en-US" sz="1100" dirty="0">
                <a:solidFill>
                  <a:srgbClr val="025D29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"./layouts"</a:t>
            </a:r>
            <a:endParaRPr lang="en-US" sz="1100" dirty="0"/>
          </a:p>
          <a:p>
            <a:pPr indent="0" marL="0">
              <a:lnSpc>
                <a:spcPts val="1430"/>
              </a:lnSpc>
              <a:buNone/>
            </a:pPr>
            <a:r>
              <a:rPr lang="en-US" sz="1100" dirty="0">
                <a:solidFill>
                  <a:srgbClr val="212529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}</a:t>
            </a:r>
            <a:endParaRPr lang="en-US" sz="11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125200" y="6553200"/>
            <a:ext cx="609600" cy="228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637381"/>
                </a:solidFill>
                <a:latin typeface="Arial"/>
                <a:ea typeface="Arial"/>
                <a:cs typeface="Arial"/>
              </a:defRPr>
            </a:lvl1pPr>
          </a:lstStyle>
          <a:p>
            <a:pPr algn="r"/>
            <a:fld id="{F7021451-1387-4CA6-816F-3879F97B5CBC}" type="slidenum">
              <a:rPr b="0" lang="en-US"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304800"/>
            <a:ext cx="11277600" cy="533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600" b="1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Next steps</a:t>
            </a:r>
            <a:endParaRPr lang="en-US" sz="2600" dirty="0"/>
          </a:p>
        </p:txBody>
      </p:sp>
      <p:sp>
        <p:nvSpPr>
          <p:cNvPr id="3" name="List 1"/>
          <p:cNvSpPr/>
          <p:nvPr/>
        </p:nvSpPr>
        <p:spPr>
          <a:xfrm>
            <a:off x="457200" y="1066800"/>
            <a:ext cx="11277600" cy="31369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03200" indent="-203200">
              <a:lnSpc>
                <a:spcPts val="1820"/>
              </a:lnSpc>
              <a:spcAft>
                <a:spcPts val="450"/>
              </a:spcAft>
              <a:buSzPct val="100000"/>
              <a:buChar char="•"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Mermaid diagrams rendered as native shapes</a:t>
            </a:r>
            <a:endParaRPr lang="en-US" sz="1400" dirty="0"/>
          </a:p>
          <a:p>
            <a:pPr marL="203200" indent="-203200">
              <a:lnSpc>
                <a:spcPts val="1820"/>
              </a:lnSpc>
              <a:spcAft>
                <a:spcPts val="450"/>
              </a:spcAft>
              <a:buSzPct val="100000"/>
              <a:buChar char="•"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HTML engine (reveal.js) and PDF engine (Typst)</a:t>
            </a:r>
            <a:endParaRPr lang="en-US" sz="1400" dirty="0"/>
          </a:p>
          <a:p>
            <a:pPr marL="203200" indent="-203200">
              <a:lnSpc>
                <a:spcPts val="1820"/>
              </a:lnSpc>
              <a:spcAft>
                <a:spcPts val="450"/>
              </a:spcAft>
              <a:buSzPct val="100000"/>
              <a:buChar char="•"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Dynamic components (github-stats, chart, sql)</a:t>
            </a:r>
            <a:endParaRPr lang="en-US" sz="1400" dirty="0"/>
          </a:p>
          <a:p>
            <a:pPr marL="203200" indent="-203200">
              <a:lnSpc>
                <a:spcPts val="1820"/>
              </a:lnSpc>
              <a:spcAft>
                <a:spcPts val="450"/>
              </a:spcAft>
              <a:buSzPct val="100000"/>
              <a:buChar char="•"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Fragments and animations</a:t>
            </a:r>
            <a:endParaRPr lang="en-US" sz="1400" dirty="0"/>
          </a:p>
          <a:p>
            <a:pPr marL="203200" indent="-203200">
              <a:lnSpc>
                <a:spcPts val="1820"/>
              </a:lnSpc>
              <a:spcAft>
                <a:spcPts val="450"/>
              </a:spcAft>
              <a:buSzPct val="100000"/>
              <a:buChar char="•"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Interchangeable declarative themes</a:t>
            </a:r>
            <a:endParaRPr lang="en-US" sz="1400" dirty="0"/>
          </a:p>
          <a:p>
            <a:pPr marL="203200" indent="-203200">
              <a:lnSpc>
                <a:spcPts val="1820"/>
              </a:lnSpc>
              <a:spcAft>
                <a:spcPts val="450"/>
              </a:spcAft>
              <a:buSzPct val="100000"/>
              <a:buChar char="•"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Accessibility checker (contrast, reading order)</a:t>
            </a:r>
            <a:endParaRPr lang="en-US" sz="1400" dirty="0"/>
          </a:p>
          <a:p>
            <a:pPr marL="203200" indent="-203200">
              <a:lnSpc>
                <a:spcPts val="1820"/>
              </a:lnSpc>
              <a:spcAft>
                <a:spcPts val="450"/>
              </a:spcAft>
              <a:buSzPct val="100000"/>
              <a:buChar char="•"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Hot preview while editing</a:t>
            </a:r>
            <a:endParaRPr lang="en-US" sz="1400" dirty="0"/>
          </a:p>
          <a:p>
            <a:pPr marL="203200" indent="-203200">
              <a:lnSpc>
                <a:spcPts val="1820"/>
              </a:lnSpc>
              <a:spcAft>
                <a:spcPts val="450"/>
              </a:spcAft>
              <a:buSzPct val="100000"/>
              <a:buChar char="•"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Example gallery</a:t>
            </a:r>
            <a:endParaRPr lang="en-US" sz="1400" dirty="0"/>
          </a:p>
          <a:p>
            <a:pPr marL="203200" indent="-203200">
              <a:lnSpc>
                <a:spcPts val="1820"/>
              </a:lnSpc>
              <a:spcAft>
                <a:spcPts val="450"/>
              </a:spcAft>
              <a:buSzPct val="100000"/>
              <a:buChar char="•"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Visual regression tests</a:t>
            </a:r>
            <a:endParaRPr lang="en-US" sz="1400" dirty="0"/>
          </a:p>
          <a:p>
            <a:pPr marL="203200" indent="-203200">
              <a:lnSpc>
                <a:spcPts val="1820"/>
              </a:lnSpc>
              <a:spcAft>
                <a:spcPts val="450"/>
              </a:spcAft>
              <a:buSzPct val="100000"/>
              <a:buChar char="•"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Incremental compilation cache</a:t>
            </a:r>
            <a:endParaRPr lang="en-US" sz="1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125200" y="6553200"/>
            <a:ext cx="609600" cy="228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637381"/>
                </a:solidFill>
                <a:latin typeface="Arial"/>
                <a:ea typeface="Arial"/>
                <a:cs typeface="Arial"/>
              </a:defRPr>
            </a:lvl1pPr>
          </a:lstStyle>
          <a:p>
            <a:pPr algn="r"/>
            <a:fld id="{F7021451-1387-4CA6-816F-3879F97B5CBC}" type="slidenum">
              <a:rPr b="0" lang="en-US"/>
              <a:t>27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304800"/>
            <a:ext cx="11277600" cy="533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600" b="1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pipeline</a:t>
            </a:r>
            <a:endParaRPr lang="en-US" sz="2600" dirty="0"/>
          </a:p>
        </p:txBody>
      </p:sp>
      <p:sp>
        <p:nvSpPr>
          <p:cNvPr id="3" name="Subheading 1"/>
          <p:cNvSpPr/>
          <p:nvPr/>
        </p:nvSpPr>
        <p:spPr>
          <a:xfrm>
            <a:off x="457200" y="1066800"/>
            <a:ext cx="5524500" cy="360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600" b="1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Front end</a:t>
            </a:r>
            <a:endParaRPr lang="en-US" sz="1600" dirty="0"/>
          </a:p>
        </p:txBody>
      </p:sp>
      <p:sp>
        <p:nvSpPr>
          <p:cNvPr id="4" name="List 1"/>
          <p:cNvSpPr/>
          <p:nvPr/>
        </p:nvSpPr>
        <p:spPr>
          <a:xfrm>
            <a:off x="457200" y="1579880"/>
            <a:ext cx="5524500" cy="9944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03200" indent="-203200">
              <a:lnSpc>
                <a:spcPts val="1820"/>
              </a:lnSpc>
              <a:spcAft>
                <a:spcPts val="450"/>
              </a:spcAft>
              <a:buSzPct val="100000"/>
              <a:buChar char="•"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Enriched Markdown</a:t>
            </a:r>
            <a:endParaRPr lang="en-US" sz="1400" dirty="0"/>
          </a:p>
          <a:p>
            <a:pPr marL="203200" indent="-203200">
              <a:lnSpc>
                <a:spcPts val="1820"/>
              </a:lnSpc>
              <a:spcAft>
                <a:spcPts val="450"/>
              </a:spcAft>
              <a:buSzPct val="100000"/>
              <a:buChar char="•"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markdown-it</a:t>
            </a:r>
            <a:endParaRPr lang="en-US" sz="1400" dirty="0"/>
          </a:p>
          <a:p>
            <a:pPr marL="203200" indent="-203200">
              <a:lnSpc>
                <a:spcPts val="1820"/>
              </a:lnSpc>
              <a:spcAft>
                <a:spcPts val="450"/>
              </a:spcAft>
              <a:buSzPct val="100000"/>
              <a:buChar char="•"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 → IR</a:t>
            </a:r>
            <a:endParaRPr lang="en-US" sz="1400" dirty="0"/>
          </a:p>
        </p:txBody>
      </p:sp>
      <p:sp>
        <p:nvSpPr>
          <p:cNvPr id="5" name="Subheading 2"/>
          <p:cNvSpPr/>
          <p:nvPr/>
        </p:nvSpPr>
        <p:spPr>
          <a:xfrm>
            <a:off x="6210300" y="1066800"/>
            <a:ext cx="5524500" cy="360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600" b="1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Back end</a:t>
            </a:r>
            <a:endParaRPr lang="en-US" sz="1600" dirty="0"/>
          </a:p>
        </p:txBody>
      </p:sp>
      <p:sp>
        <p:nvSpPr>
          <p:cNvPr id="6" name="List 2"/>
          <p:cNvSpPr/>
          <p:nvPr/>
        </p:nvSpPr>
        <p:spPr>
          <a:xfrm>
            <a:off x="6210300" y="1579880"/>
            <a:ext cx="5524500" cy="9944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03200" indent="-203200">
              <a:lnSpc>
                <a:spcPts val="1820"/>
              </a:lnSpc>
              <a:spcAft>
                <a:spcPts val="450"/>
              </a:spcAft>
              <a:buSzPct val="100000"/>
              <a:buChar char="•"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Layout engine</a:t>
            </a:r>
            <a:endParaRPr lang="en-US" sz="1400" dirty="0"/>
          </a:p>
          <a:p>
            <a:pPr marL="203200" indent="-203200">
              <a:lnSpc>
                <a:spcPts val="1820"/>
              </a:lnSpc>
              <a:spcAft>
                <a:spcPts val="450"/>
              </a:spcAft>
              <a:buSzPct val="100000"/>
              <a:buChar char="•"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PowerPoint scene</a:t>
            </a:r>
            <a:endParaRPr lang="en-US" sz="1400" dirty="0"/>
          </a:p>
          <a:p>
            <a:pPr marL="203200" indent="-203200">
              <a:lnSpc>
                <a:spcPts val="1820"/>
              </a:lnSpc>
              <a:spcAft>
                <a:spcPts val="450"/>
              </a:spcAft>
              <a:buSzPct val="100000"/>
              <a:buChar char="•"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PptxGenJS</a:t>
            </a:r>
            <a:endParaRPr lang="en-US" sz="1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125200" y="6553200"/>
            <a:ext cx="609600" cy="228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637381"/>
                </a:solidFill>
                <a:latin typeface="Arial"/>
                <a:ea typeface="Arial"/>
                <a:cs typeface="Arial"/>
              </a:defRPr>
            </a:lvl1pPr>
          </a:lstStyle>
          <a:p>
            <a:pPr algn="r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304800"/>
            <a:ext cx="11277600" cy="533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600" b="1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Architecture</a:t>
            </a:r>
            <a:endParaRPr lang="en-US" sz="2600" dirty="0"/>
          </a:p>
        </p:txBody>
      </p:sp>
      <p:sp>
        <p:nvSpPr>
          <p:cNvPr id="3" name="List 1"/>
          <p:cNvSpPr/>
          <p:nvPr/>
        </p:nvSpPr>
        <p:spPr>
          <a:xfrm>
            <a:off x="457200" y="1066800"/>
            <a:ext cx="4638675" cy="1300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03200" indent="-203200">
              <a:lnSpc>
                <a:spcPts val="1820"/>
              </a:lnSpc>
              <a:spcAft>
                <a:spcPts val="450"/>
              </a:spcAft>
              <a:buSzPct val="100000"/>
              <a:buChar char="•"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front end produces the IR</a:t>
            </a:r>
            <a:endParaRPr lang="en-US" sz="1400" dirty="0"/>
          </a:p>
          <a:p>
            <a:pPr marL="203200" indent="-203200">
              <a:lnSpc>
                <a:spcPts val="1820"/>
              </a:lnSpc>
              <a:spcAft>
                <a:spcPts val="450"/>
              </a:spcAft>
              <a:buSzPct val="100000"/>
              <a:buChar char="•"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layout engine places each block in a slot</a:t>
            </a:r>
            <a:endParaRPr lang="en-US" sz="1400" dirty="0"/>
          </a:p>
          <a:p>
            <a:pPr marL="203200" indent="-203200">
              <a:lnSpc>
                <a:spcPts val="1820"/>
              </a:lnSpc>
              <a:spcAft>
                <a:spcPts val="450"/>
              </a:spcAft>
              <a:buSzPct val="100000"/>
              <a:buChar char="•"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Pagination splits whatever overflows</a:t>
            </a:r>
            <a:endParaRPr lang="en-US" sz="1400" dirty="0"/>
          </a:p>
          <a:p>
            <a:pPr marL="203200" indent="-203200">
              <a:lnSpc>
                <a:spcPts val="1820"/>
              </a:lnSpc>
              <a:spcAft>
                <a:spcPts val="450"/>
              </a:spcAft>
              <a:buSzPct val="100000"/>
              <a:buChar char="•"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renderer applies the brand</a:t>
            </a:r>
            <a:endParaRPr lang="en-US" sz="1400" dirty="0"/>
          </a:p>
        </p:txBody>
      </p:sp>
      <p:pic>
        <p:nvPicPr>
          <p:cNvPr id="4" name="Diagram 1" descr="Mermaid diagram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24475" y="3458947"/>
            <a:ext cx="6410325" cy="549706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125200" y="6553200"/>
            <a:ext cx="609600" cy="228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637381"/>
                </a:solidFill>
                <a:latin typeface="Arial"/>
                <a:ea typeface="Arial"/>
                <a:cs typeface="Arial"/>
              </a:defRPr>
            </a:lvl1pPr>
          </a:lstStyle>
          <a:p>
            <a:pPr algn="r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304800"/>
            <a:ext cx="11277600" cy="533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600" b="1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One thing at a time</a:t>
            </a:r>
            <a:endParaRPr lang="en-US" sz="2600" dirty="0"/>
          </a:p>
        </p:txBody>
      </p:sp>
      <p:sp>
        <p:nvSpPr>
          <p:cNvPr id="3" name="Paragraph 1"/>
          <p:cNvSpPr/>
          <p:nvPr/>
        </p:nvSpPr>
        <p:spPr>
          <a:xfrm>
            <a:off x="457200" y="1066800"/>
            <a:ext cx="11277600" cy="325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1960"/>
              </a:lnSpc>
              <a:buNone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content of this slide appears on click, one step after another.</a:t>
            </a:r>
            <a:endParaRPr lang="en-US" sz="1400" dirty="0"/>
          </a:p>
        </p:txBody>
      </p:sp>
      <p:sp>
        <p:nvSpPr>
          <p:cNvPr id="4" name="List 1"/>
          <p:cNvSpPr/>
          <p:nvPr/>
        </p:nvSpPr>
        <p:spPr>
          <a:xfrm>
            <a:off x="457200" y="1544320"/>
            <a:ext cx="11277600" cy="9944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03200" indent="-203200">
              <a:lnSpc>
                <a:spcPts val="1820"/>
              </a:lnSpc>
              <a:spcAft>
                <a:spcPts val="450"/>
              </a:spcAft>
              <a:buSzPct val="100000"/>
              <a:buChar char="•"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Lists reveal themselves point by point</a:t>
            </a:r>
            <a:endParaRPr lang="en-US" sz="1400" dirty="0"/>
          </a:p>
          <a:p>
            <a:pPr marL="203200" indent="-203200">
              <a:lnSpc>
                <a:spcPts val="1820"/>
              </a:lnSpc>
              <a:spcAft>
                <a:spcPts val="450"/>
              </a:spcAft>
              <a:buSzPct val="100000"/>
              <a:buChar char="•"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Each block is a distinct step</a:t>
            </a:r>
            <a:endParaRPr lang="en-US" sz="1400" dirty="0"/>
          </a:p>
          <a:p>
            <a:pPr marL="203200" indent="-203200">
              <a:lnSpc>
                <a:spcPts val="1820"/>
              </a:lnSpc>
              <a:spcAft>
                <a:spcPts val="450"/>
              </a:spcAft>
              <a:buSzPct val="100000"/>
              <a:buChar char="•"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Columns and sections appear as a whole</a:t>
            </a:r>
            <a:endParaRPr lang="en-US" sz="1400" dirty="0"/>
          </a:p>
        </p:txBody>
      </p:sp>
      <p:sp>
        <p:nvSpPr>
          <p:cNvPr id="5" name="Callout 1"/>
          <p:cNvSpPr/>
          <p:nvPr/>
        </p:nvSpPr>
        <p:spPr>
          <a:xfrm>
            <a:off x="457200" y="2691130"/>
            <a:ext cx="11277600" cy="825500"/>
          </a:xfrm>
          <a:prstGeom prst="roundRect">
            <a:avLst>
              <a:gd name="adj" fmla="val 4615"/>
            </a:avLst>
          </a:prstGeom>
          <a:solidFill>
            <a:srgbClr val="E7F6F0"/>
          </a:solidFill>
          <a:ln/>
        </p:spPr>
      </p:sp>
      <p:sp>
        <p:nvSpPr>
          <p:cNvPr id="6" name="Callout 2"/>
          <p:cNvSpPr/>
          <p:nvPr/>
        </p:nvSpPr>
        <p:spPr>
          <a:xfrm>
            <a:off x="609600" y="2767330"/>
            <a:ext cx="10972800" cy="6731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430"/>
              </a:lnSpc>
              <a:buNone/>
            </a:pPr>
            <a:r>
              <a:rPr lang="en-US" sz="1100" b="1" dirty="0">
                <a:solidFill>
                  <a:srgbClr val="025D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 point</a:t>
            </a:r>
            <a:endParaRPr lang="en-US" sz="1400" dirty="0"/>
          </a:p>
          <a:p>
            <a:pPr indent="0" marL="0">
              <a:lnSpc>
                <a:spcPts val="1820"/>
              </a:lnSpc>
              <a:buNone/>
            </a:pPr>
            <a:r>
              <a:rPr lang="en-US" sz="1400" dirty="0">
                <a:solidFill>
                  <a:srgbClr val="025D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same steps work in PowerPoint (native animations) and in the HTML</a:t>
            </a:r>
            <a:pPr indent="0" marL="0">
              <a:lnSpc>
                <a:spcPts val="1820"/>
              </a:lnSpc>
              <a:buNone/>
            </a:pPr>
            <a:r>
              <a:rPr lang="en-US" sz="1400" dirty="0">
                <a:solidFill>
                  <a:srgbClr val="025D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indent="0" marL="0">
              <a:lnSpc>
                <a:spcPts val="1820"/>
              </a:lnSpc>
              <a:buNone/>
            </a:pPr>
            <a:r>
              <a:rPr lang="en-US" sz="1400" dirty="0">
                <a:solidFill>
                  <a:srgbClr val="025D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preview (click on the slide).</a:t>
            </a:r>
            <a:endParaRPr lang="en-US" sz="1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125200" y="6553200"/>
            <a:ext cx="609600" cy="228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637381"/>
                </a:solidFill>
                <a:latin typeface="Arial"/>
                <a:ea typeface="Arial"/>
                <a:cs typeface="Arial"/>
              </a:defRPr>
            </a:lvl1pPr>
          </a:lstStyle>
          <a:p>
            <a:pPr algn="r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6" fill="hold">
                      <p:stCondLst>
                        <p:cond delay="indefinite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304800"/>
            <a:ext cx="11277600" cy="533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600" b="1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Comparing the approaches</a:t>
            </a:r>
            <a:endParaRPr lang="en-US" sz="2600" dirty="0"/>
          </a:p>
        </p:txBody>
      </p:sp>
      <p:graphicFrame>
        <p:nvGraphicFramePr>
          <p:cNvPr id="7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066800"/>
          <a:ext cx="11277600" cy="914400"/>
        </p:xfrm>
        <a:graphic>
          <a:graphicData uri="http://schemas.openxmlformats.org/drawingml/2006/table">
            <a:tbl>
              <a:tblPr/>
              <a:tblGrid>
                <a:gridCol w="3759200"/>
                <a:gridCol w="3759200"/>
                <a:gridCol w="3759200"/>
              </a:tblGrid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212529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Criterion</a:t>
                      </a:r>
                      <a:endParaRPr lang="en-US" sz="1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6200" marR="76200" marT="76200" marB="7620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212529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Classic converter</a:t>
                      </a:r>
                      <a:endParaRPr lang="en-US" sz="1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6200" marR="76200" marT="76200" marB="7620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212529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Compiler</a:t>
                      </a:r>
                      <a:endParaRPr lang="en-US" sz="1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6200" marR="76200" marT="76200" marB="7620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dirty="0">
                          <a:solidFill>
                            <a:srgbClr val="212529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Page layout</a:t>
                      </a:r>
                      <a:endParaRPr lang="en-US" sz="1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6200" marR="76200" marT="76200" marB="7620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dirty="0">
                          <a:solidFill>
                            <a:srgbClr val="212529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Approximate CSS</a:t>
                      </a:r>
                      <a:endParaRPr lang="en-US" sz="1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6200" marR="76200" marT="76200" marB="7620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dirty="0">
                          <a:solidFill>
                            <a:srgbClr val="212529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Declarative layouts</a:t>
                      </a:r>
                      <a:endParaRPr lang="en-US" sz="1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6200" marR="76200" marT="76200" marB="7620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dirty="0">
                          <a:solidFill>
                            <a:srgbClr val="212529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Overflow</a:t>
                      </a:r>
                      <a:endParaRPr lang="en-US" sz="1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6200" marR="76200" marT="76200" marB="7620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dirty="0">
                          <a:solidFill>
                            <a:srgbClr val="212529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Truncated text</a:t>
                      </a:r>
                      <a:endParaRPr lang="en-US" sz="1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6200" marR="76200" marT="76200" marB="7620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dirty="0">
                          <a:solidFill>
                            <a:srgbClr val="212529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Automatic pagination</a:t>
                      </a:r>
                      <a:endParaRPr lang="en-US" sz="1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6200" marR="76200" marT="76200" marB="7620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dirty="0">
                          <a:solidFill>
                            <a:srgbClr val="212529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Diagrams</a:t>
                      </a:r>
                      <a:endParaRPr lang="en-US" sz="1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6200" marR="76200" marT="76200" marB="7620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dirty="0">
                          <a:solidFill>
                            <a:srgbClr val="212529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Frozen image</a:t>
                      </a:r>
                      <a:endParaRPr lang="en-US" sz="1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6200" marR="76200" marT="76200" marB="7620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dirty="0">
                          <a:solidFill>
                            <a:srgbClr val="212529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AST → SVG → shapes</a:t>
                      </a:r>
                      <a:endParaRPr lang="en-US" sz="1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6200" marR="76200" marT="76200" marB="7620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dirty="0">
                          <a:solidFill>
                            <a:srgbClr val="212529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Theme</a:t>
                      </a:r>
                      <a:endParaRPr lang="en-US" sz="1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6200" marR="76200" marT="76200" marB="7620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dirty="0">
                          <a:solidFill>
                            <a:srgbClr val="212529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Style sheet</a:t>
                      </a:r>
                      <a:endParaRPr lang="en-US" sz="1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6200" marR="76200" marT="76200" marB="7620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dirty="0">
                          <a:solidFill>
                            <a:srgbClr val="212529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Declarative tokens</a:t>
                      </a:r>
                      <a:endParaRPr lang="en-US" sz="1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6200" marR="76200" marT="76200" marB="7620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dirty="0">
                          <a:solidFill>
                            <a:srgbClr val="212529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Outputs</a:t>
                      </a:r>
                      <a:endParaRPr lang="en-US" sz="1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6200" marR="76200" marT="76200" marB="7620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dirty="0">
                          <a:solidFill>
                            <a:srgbClr val="212529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A single one</a:t>
                      </a:r>
                      <a:endParaRPr lang="en-US" sz="1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6200" marR="76200" marT="76200" marB="7620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dirty="0">
                          <a:solidFill>
                            <a:srgbClr val="212529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PPTX, HTML, PDF…</a:t>
                      </a:r>
                      <a:endParaRPr lang="en-US" sz="1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6200" marR="76200" marT="76200" marB="7620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125200" y="6553200"/>
            <a:ext cx="609600" cy="228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637381"/>
                </a:solidFill>
                <a:latin typeface="Arial"/>
                <a:ea typeface="Arial"/>
                <a:cs typeface="Arial"/>
              </a:defRPr>
            </a:lvl1pPr>
          </a:lstStyle>
          <a:p>
            <a:pPr algn="r"/>
            <a:fld id="{F7021451-1387-4CA6-816F-3879F97B5CBC}" type="slidenum">
              <a:rPr b="0" lang="en-US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304800"/>
            <a:ext cx="11277600" cy="533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600" b="1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Indicators</a:t>
            </a:r>
            <a:endParaRPr lang="en-US" sz="2600" dirty="0"/>
          </a:p>
        </p:txBody>
      </p:sp>
      <p:sp>
        <p:nvSpPr>
          <p:cNvPr id="3" name="Key figure 1"/>
          <p:cNvSpPr/>
          <p:nvPr/>
        </p:nvSpPr>
        <p:spPr>
          <a:xfrm>
            <a:off x="457200" y="1219200"/>
            <a:ext cx="3606800" cy="1676400"/>
          </a:xfrm>
          <a:prstGeom prst="roundRect">
            <a:avLst>
              <a:gd name="adj" fmla="val 4545"/>
            </a:avLst>
          </a:prstGeom>
          <a:solidFill>
            <a:srgbClr val="FFFFFF"/>
          </a:solidFill>
          <a:ln w="12700">
            <a:solidFill>
              <a:srgbClr val="CED4DA"/>
            </a:solidFill>
            <a:prstDash val="solid"/>
          </a:ln>
        </p:spPr>
      </p:sp>
      <p:sp>
        <p:nvSpPr>
          <p:cNvPr id="4" name="Key figure 2"/>
          <p:cNvSpPr/>
          <p:nvPr/>
        </p:nvSpPr>
        <p:spPr>
          <a:xfrm>
            <a:off x="457200" y="1295400"/>
            <a:ext cx="3606800" cy="8046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4400" b="1" dirty="0">
                <a:solidFill>
                  <a:srgbClr val="1D4ED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4400" dirty="0"/>
          </a:p>
        </p:txBody>
      </p:sp>
      <p:sp>
        <p:nvSpPr>
          <p:cNvPr id="5" name="Key figure 3"/>
          <p:cNvSpPr/>
          <p:nvPr/>
        </p:nvSpPr>
        <p:spPr>
          <a:xfrm>
            <a:off x="533400" y="2124456"/>
            <a:ext cx="3454400" cy="3688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200" dirty="0">
                <a:solidFill>
                  <a:srgbClr val="6373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Layouts planned</a:t>
            </a:r>
            <a:endParaRPr lang="en-US" sz="1200" dirty="0"/>
          </a:p>
        </p:txBody>
      </p:sp>
      <p:sp>
        <p:nvSpPr>
          <p:cNvPr id="6" name="Key figure 4"/>
          <p:cNvSpPr/>
          <p:nvPr/>
        </p:nvSpPr>
        <p:spPr>
          <a:xfrm>
            <a:off x="533400" y="2493264"/>
            <a:ext cx="3454400" cy="3017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025D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↑ +5 this release</a:t>
            </a:r>
            <a:endParaRPr lang="en-US" sz="1100" dirty="0"/>
          </a:p>
        </p:txBody>
      </p:sp>
      <p:sp>
        <p:nvSpPr>
          <p:cNvPr id="7" name="Key figure 5"/>
          <p:cNvSpPr/>
          <p:nvPr/>
        </p:nvSpPr>
        <p:spPr>
          <a:xfrm>
            <a:off x="4292600" y="1219200"/>
            <a:ext cx="3606800" cy="1676400"/>
          </a:xfrm>
          <a:prstGeom prst="roundRect">
            <a:avLst>
              <a:gd name="adj" fmla="val 4545"/>
            </a:avLst>
          </a:prstGeom>
          <a:solidFill>
            <a:srgbClr val="FFFFFF"/>
          </a:solidFill>
          <a:ln w="12700">
            <a:solidFill>
              <a:srgbClr val="CED4DA"/>
            </a:solidFill>
            <a:prstDash val="solid"/>
          </a:ln>
        </p:spPr>
      </p:sp>
      <p:sp>
        <p:nvSpPr>
          <p:cNvPr id="8" name="Key figure 6"/>
          <p:cNvSpPr/>
          <p:nvPr/>
        </p:nvSpPr>
        <p:spPr>
          <a:xfrm>
            <a:off x="4292600" y="1295400"/>
            <a:ext cx="3606800" cy="8046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4400" b="1" dirty="0">
                <a:solidFill>
                  <a:srgbClr val="1D4ED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</a:t>
            </a:r>
            <a:endParaRPr lang="en-US" sz="4400" dirty="0"/>
          </a:p>
        </p:txBody>
      </p:sp>
      <p:sp>
        <p:nvSpPr>
          <p:cNvPr id="9" name="Key figure 7"/>
          <p:cNvSpPr/>
          <p:nvPr/>
        </p:nvSpPr>
        <p:spPr>
          <a:xfrm>
            <a:off x="4368800" y="2124456"/>
            <a:ext cx="3454400" cy="3688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200" dirty="0">
                <a:solidFill>
                  <a:srgbClr val="6373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Output parity</a:t>
            </a:r>
            <a:endParaRPr lang="en-US" sz="1200" dirty="0"/>
          </a:p>
        </p:txBody>
      </p:sp>
      <p:sp>
        <p:nvSpPr>
          <p:cNvPr id="10" name="Key figure 8"/>
          <p:cNvSpPr/>
          <p:nvPr/>
        </p:nvSpPr>
        <p:spPr>
          <a:xfrm>
            <a:off x="4368800" y="2493264"/>
            <a:ext cx="3454400" cy="3017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6373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→ stable</a:t>
            </a:r>
            <a:endParaRPr lang="en-US" sz="1100" dirty="0"/>
          </a:p>
        </p:txBody>
      </p:sp>
      <p:sp>
        <p:nvSpPr>
          <p:cNvPr id="11" name="Key figure 9"/>
          <p:cNvSpPr/>
          <p:nvPr/>
        </p:nvSpPr>
        <p:spPr>
          <a:xfrm>
            <a:off x="8128000" y="1219200"/>
            <a:ext cx="3606800" cy="1676400"/>
          </a:xfrm>
          <a:prstGeom prst="roundRect">
            <a:avLst>
              <a:gd name="adj" fmla="val 4545"/>
            </a:avLst>
          </a:prstGeom>
          <a:solidFill>
            <a:srgbClr val="FFFFFF"/>
          </a:solidFill>
          <a:ln w="12700">
            <a:solidFill>
              <a:srgbClr val="CED4DA"/>
            </a:solidFill>
            <a:prstDash val="solid"/>
          </a:ln>
        </p:spPr>
      </p:sp>
      <p:sp>
        <p:nvSpPr>
          <p:cNvPr id="12" name="Key figure 10"/>
          <p:cNvSpPr/>
          <p:nvPr/>
        </p:nvSpPr>
        <p:spPr>
          <a:xfrm>
            <a:off x="8128000" y="1295400"/>
            <a:ext cx="3606800" cy="8046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4400" b="1" dirty="0">
                <a:solidFill>
                  <a:srgbClr val="1D4ED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</a:t>
            </a:r>
            <a:endParaRPr lang="en-US" sz="4400" dirty="0"/>
          </a:p>
        </p:txBody>
      </p:sp>
      <p:sp>
        <p:nvSpPr>
          <p:cNvPr id="13" name="Key figure 11"/>
          <p:cNvSpPr/>
          <p:nvPr/>
        </p:nvSpPr>
        <p:spPr>
          <a:xfrm>
            <a:off x="8204200" y="2124456"/>
            <a:ext cx="3454400" cy="3688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200" dirty="0">
                <a:solidFill>
                  <a:srgbClr val="63738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Broken slides</a:t>
            </a:r>
            <a:endParaRPr lang="en-US" sz="1200" dirty="0"/>
          </a:p>
        </p:txBody>
      </p:sp>
      <p:sp>
        <p:nvSpPr>
          <p:cNvPr id="14" name="Key figure 12"/>
          <p:cNvSpPr/>
          <p:nvPr/>
        </p:nvSpPr>
        <p:spPr>
          <a:xfrm>
            <a:off x="8204200" y="2493264"/>
            <a:ext cx="3454400" cy="3017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025D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↓ -100%</a:t>
            </a:r>
            <a:endParaRPr lang="en-US" sz="1100" dirty="0"/>
          </a:p>
        </p:txBody>
      </p:sp>
      <p:sp>
        <p:nvSpPr>
          <p:cNvPr id="15" name="Callout 1"/>
          <p:cNvSpPr/>
          <p:nvPr/>
        </p:nvSpPr>
        <p:spPr>
          <a:xfrm>
            <a:off x="457200" y="3200400"/>
            <a:ext cx="11277600" cy="1074420"/>
          </a:xfrm>
          <a:prstGeom prst="roundRect">
            <a:avLst>
              <a:gd name="adj" fmla="val 3546"/>
            </a:avLst>
          </a:prstGeom>
          <a:solidFill>
            <a:srgbClr val="FEFAE6"/>
          </a:solidFill>
          <a:ln/>
        </p:spPr>
      </p:sp>
      <p:sp>
        <p:nvSpPr>
          <p:cNvPr id="16" name="Callout 2"/>
          <p:cNvSpPr/>
          <p:nvPr/>
        </p:nvSpPr>
        <p:spPr>
          <a:xfrm>
            <a:off x="609600" y="3276600"/>
            <a:ext cx="10972800" cy="9220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430"/>
              </a:lnSpc>
              <a:buNone/>
            </a:pPr>
            <a:r>
              <a:rPr lang="en-US" sz="1100" b="1" dirty="0">
                <a:solidFill>
                  <a:srgbClr val="6C46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Caution</a:t>
            </a:r>
            <a:endParaRPr lang="en-US" sz="1400" dirty="0"/>
          </a:p>
          <a:p>
            <a:pPr indent="0" marL="0">
              <a:lnSpc>
                <a:spcPts val="1820"/>
              </a:lnSpc>
              <a:buNone/>
            </a:pPr>
            <a:r>
              <a:rPr lang="en-US" sz="1400" dirty="0">
                <a:solidFill>
                  <a:srgbClr val="6C46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trend on a </a:t>
            </a:r>
            <a:pPr indent="0" marL="0">
              <a:lnSpc>
                <a:spcPts val="1820"/>
              </a:lnSpc>
              <a:buNone/>
            </a:pPr>
            <a:r>
              <a:rPr lang="en-US" sz="1400" dirty="0">
                <a:solidFill>
                  <a:srgbClr val="1E3A8A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:::metric</a:t>
            </a:r>
            <a:pPr indent="0" marL="0">
              <a:lnSpc>
                <a:spcPts val="1820"/>
              </a:lnSpc>
              <a:buNone/>
            </a:pPr>
            <a:r>
              <a:rPr lang="en-US" sz="1400" dirty="0">
                <a:solidFill>
                  <a:srgbClr val="6C46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card is colored according to its direction: </a:t>
            </a:r>
            <a:pPr indent="0" marL="0">
              <a:lnSpc>
                <a:spcPts val="1820"/>
              </a:lnSpc>
              <a:buNone/>
            </a:pPr>
            <a:r>
              <a:rPr lang="en-US" sz="1400" dirty="0">
                <a:solidFill>
                  <a:srgbClr val="1E3A8A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↑</a:t>
            </a:r>
            <a:pPr indent="0" marL="0">
              <a:lnSpc>
                <a:spcPts val="1820"/>
              </a:lnSpc>
              <a:buNone/>
            </a:pPr>
            <a:r>
              <a:rPr lang="en-US" sz="1400" dirty="0">
                <a:solidFill>
                  <a:srgbClr val="6C46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indent="0" marL="0">
              <a:lnSpc>
                <a:spcPts val="1820"/>
              </a:lnSpc>
              <a:buNone/>
            </a:pPr>
            <a:r>
              <a:rPr lang="en-US" sz="1400" dirty="0">
                <a:solidFill>
                  <a:srgbClr val="6C46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turns green, </a:t>
            </a:r>
            <a:pPr indent="0" marL="0">
              <a:lnSpc>
                <a:spcPts val="1820"/>
              </a:lnSpc>
              <a:buNone/>
            </a:pPr>
            <a:r>
              <a:rPr lang="en-US" sz="1400" dirty="0">
                <a:solidFill>
                  <a:srgbClr val="1E3A8A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↓</a:t>
            </a:r>
            <a:pPr indent="0" marL="0">
              <a:lnSpc>
                <a:spcPts val="1820"/>
              </a:lnSpc>
              <a:buNone/>
            </a:pPr>
            <a:r>
              <a:rPr lang="en-US" sz="1400" dirty="0">
                <a:solidFill>
                  <a:srgbClr val="6C46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turns red. The </a:t>
            </a:r>
            <a:pPr indent="0" marL="0">
              <a:lnSpc>
                <a:spcPts val="1820"/>
              </a:lnSpc>
              <a:buNone/>
            </a:pPr>
            <a:r>
              <a:rPr lang="en-US" sz="1400" dirty="0">
                <a:solidFill>
                  <a:srgbClr val="1E3A8A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(+)</a:t>
            </a:r>
            <a:pPr indent="0" marL="0">
              <a:lnSpc>
                <a:spcPts val="1820"/>
              </a:lnSpc>
              <a:buNone/>
            </a:pPr>
            <a:r>
              <a:rPr lang="en-US" sz="1400" dirty="0">
                <a:solidFill>
                  <a:srgbClr val="6C46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suffix inverts that reflex and forces</a:t>
            </a:r>
            <a:pPr indent="0" marL="0">
              <a:lnSpc>
                <a:spcPts val="1820"/>
              </a:lnSpc>
              <a:buNone/>
            </a:pPr>
            <a:r>
              <a:rPr lang="en-US" sz="1400" dirty="0">
                <a:solidFill>
                  <a:srgbClr val="6C46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indent="0" marL="0">
              <a:lnSpc>
                <a:spcPts val="1820"/>
              </a:lnSpc>
              <a:buNone/>
            </a:pPr>
            <a:r>
              <a:rPr lang="en-US" sz="1400" dirty="0">
                <a:solidFill>
                  <a:srgbClr val="6C46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green — to say that here a fall is good news, as in "zero broken".</a:t>
            </a:r>
            <a:endParaRPr lang="en-US" sz="1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125200" y="6553200"/>
            <a:ext cx="609600" cy="228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637381"/>
                </a:solidFill>
                <a:latin typeface="Arial"/>
                <a:ea typeface="Arial"/>
                <a:cs typeface="Arial"/>
              </a:defRPr>
            </a:lvl1pPr>
          </a:lstStyle>
          <a:p>
            <a:pPr algn="r"/>
            <a:fld id="{F7021451-1387-4CA6-816F-3879F97B5CBC}" type="slidenum">
              <a:rPr b="0" lang="en-US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304800"/>
            <a:ext cx="11277600" cy="533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600" b="1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Before / after</a:t>
            </a:r>
            <a:endParaRPr lang="en-US" sz="2600" dirty="0"/>
          </a:p>
        </p:txBody>
      </p:sp>
      <p:sp>
        <p:nvSpPr>
          <p:cNvPr id="3" name="Panel 1"/>
          <p:cNvSpPr/>
          <p:nvPr/>
        </p:nvSpPr>
        <p:spPr>
          <a:xfrm>
            <a:off x="457200" y="1143000"/>
            <a:ext cx="5524500" cy="5257800"/>
          </a:xfrm>
          <a:prstGeom prst="roundRect">
            <a:avLst>
              <a:gd name="adj" fmla="val 1449"/>
            </a:avLst>
          </a:prstGeom>
          <a:solidFill>
            <a:srgbClr val="F8F9FA"/>
          </a:solidFill>
          <a:ln w="12700">
            <a:solidFill>
              <a:srgbClr val="CED4DA"/>
            </a:solidFill>
            <a:prstDash val="solid"/>
          </a:ln>
        </p:spPr>
      </p:sp>
      <p:sp>
        <p:nvSpPr>
          <p:cNvPr id="4" name="Subheading 1"/>
          <p:cNvSpPr/>
          <p:nvPr/>
        </p:nvSpPr>
        <p:spPr>
          <a:xfrm>
            <a:off x="609600" y="1295400"/>
            <a:ext cx="5219700" cy="360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600" b="1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Classic converter</a:t>
            </a:r>
            <a:endParaRPr lang="en-US" sz="1600" dirty="0"/>
          </a:p>
        </p:txBody>
      </p:sp>
      <p:sp>
        <p:nvSpPr>
          <p:cNvPr id="5" name="List 1"/>
          <p:cNvSpPr/>
          <p:nvPr/>
        </p:nvSpPr>
        <p:spPr>
          <a:xfrm>
            <a:off x="609600" y="1808480"/>
            <a:ext cx="5219700" cy="9944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03200" indent="-203200">
              <a:lnSpc>
                <a:spcPts val="1820"/>
              </a:lnSpc>
              <a:spcAft>
                <a:spcPts val="450"/>
              </a:spcAft>
              <a:buSzPct val="100000"/>
              <a:buChar char="•"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Approximate CSS, truncated text</a:t>
            </a:r>
            <a:endParaRPr lang="en-US" sz="1400" dirty="0"/>
          </a:p>
          <a:p>
            <a:pPr marL="203200" indent="-203200">
              <a:lnSpc>
                <a:spcPts val="1820"/>
              </a:lnSpc>
              <a:spcAft>
                <a:spcPts val="450"/>
              </a:spcAft>
              <a:buSzPct val="100000"/>
              <a:buChar char="•"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single output</a:t>
            </a:r>
            <a:endParaRPr lang="en-US" sz="1400" dirty="0"/>
          </a:p>
          <a:p>
            <a:pPr marL="203200" indent="-203200">
              <a:lnSpc>
                <a:spcPts val="1820"/>
              </a:lnSpc>
              <a:spcAft>
                <a:spcPts val="450"/>
              </a:spcAft>
              <a:buSzPct val="100000"/>
              <a:buChar char="•"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Theme by style sheet</a:t>
            </a:r>
            <a:endParaRPr lang="en-US" sz="1400" dirty="0"/>
          </a:p>
        </p:txBody>
      </p:sp>
      <p:sp>
        <p:nvSpPr>
          <p:cNvPr id="6" name="Panel 2"/>
          <p:cNvSpPr/>
          <p:nvPr/>
        </p:nvSpPr>
        <p:spPr>
          <a:xfrm>
            <a:off x="6210300" y="1143000"/>
            <a:ext cx="5524500" cy="5257800"/>
          </a:xfrm>
          <a:prstGeom prst="roundRect">
            <a:avLst>
              <a:gd name="adj" fmla="val 1449"/>
            </a:avLst>
          </a:prstGeom>
          <a:solidFill>
            <a:srgbClr val="EFF6FF"/>
          </a:solidFill>
          <a:ln w="15875">
            <a:solidFill>
              <a:srgbClr val="1D4ED8"/>
            </a:solidFill>
            <a:prstDash val="solid"/>
          </a:ln>
        </p:spPr>
      </p:sp>
      <p:sp>
        <p:nvSpPr>
          <p:cNvPr id="7" name="Subheading 2"/>
          <p:cNvSpPr/>
          <p:nvPr/>
        </p:nvSpPr>
        <p:spPr>
          <a:xfrm>
            <a:off x="6362700" y="1295400"/>
            <a:ext cx="5219700" cy="360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600" b="1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Compiler</a:t>
            </a:r>
            <a:endParaRPr lang="en-US" sz="1600" dirty="0"/>
          </a:p>
        </p:txBody>
      </p:sp>
      <p:sp>
        <p:nvSpPr>
          <p:cNvPr id="8" name="List 2"/>
          <p:cNvSpPr/>
          <p:nvPr/>
        </p:nvSpPr>
        <p:spPr>
          <a:xfrm>
            <a:off x="6362700" y="1808480"/>
            <a:ext cx="5219700" cy="9944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03200" indent="-203200">
              <a:lnSpc>
                <a:spcPts val="1820"/>
              </a:lnSpc>
              <a:spcAft>
                <a:spcPts val="450"/>
              </a:spcAft>
              <a:buSzPct val="100000"/>
              <a:buChar char="•"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Declarative layouts, automatic pagination</a:t>
            </a:r>
            <a:endParaRPr lang="en-US" sz="1400" dirty="0"/>
          </a:p>
          <a:p>
            <a:pPr marL="203200" indent="-203200">
              <a:lnSpc>
                <a:spcPts val="1820"/>
              </a:lnSpc>
              <a:spcAft>
                <a:spcPts val="450"/>
              </a:spcAft>
              <a:buSzPct val="100000"/>
              <a:buChar char="•"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PPTX, HTML, PDF…</a:t>
            </a:r>
            <a:endParaRPr lang="en-US" sz="1400" dirty="0"/>
          </a:p>
          <a:p>
            <a:pPr marL="203200" indent="-203200">
              <a:lnSpc>
                <a:spcPts val="1820"/>
              </a:lnSpc>
              <a:spcAft>
                <a:spcPts val="450"/>
              </a:spcAft>
              <a:buSzPct val="100000"/>
              <a:buChar char="•"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Validated design tokens</a:t>
            </a:r>
            <a:endParaRPr lang="en-US" sz="1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125200" y="6553200"/>
            <a:ext cx="609600" cy="228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637381"/>
                </a:solidFill>
                <a:latin typeface="Arial"/>
                <a:ea typeface="Arial"/>
                <a:cs typeface="Arial"/>
              </a:defRPr>
            </a:lvl1pPr>
          </a:lstStyle>
          <a:p>
            <a:pPr algn="r"/>
            <a:fld id="{F7021451-1387-4CA6-816F-3879F97B5CBC}" type="slidenum">
              <a:rPr b="0" lang="en-US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304800"/>
            <a:ext cx="11277600" cy="533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600" b="1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Roadmap</a:t>
            </a:r>
            <a:endParaRPr lang="en-US" sz="2600" dirty="0"/>
          </a:p>
        </p:txBody>
      </p:sp>
      <p:sp>
        <p:nvSpPr>
          <p:cNvPr id="3" name="Timeline axis 1"/>
          <p:cNvSpPr/>
          <p:nvPr/>
        </p:nvSpPr>
        <p:spPr>
          <a:xfrm>
            <a:off x="457200" y="1285875"/>
            <a:ext cx="11144250" cy="19050"/>
          </a:xfrm>
          <a:prstGeom prst="rect">
            <a:avLst/>
          </a:prstGeom>
          <a:solidFill>
            <a:srgbClr val="CED4DA"/>
          </a:solidFill>
          <a:ln/>
        </p:spPr>
      </p:sp>
      <p:sp>
        <p:nvSpPr>
          <p:cNvPr id="4" name="Timeline axis 2"/>
          <p:cNvSpPr/>
          <p:nvPr/>
        </p:nvSpPr>
        <p:spPr>
          <a:xfrm rot="5400000">
            <a:off x="11601450" y="1228725"/>
            <a:ext cx="133350" cy="133350"/>
          </a:xfrm>
          <a:prstGeom prst="triangle">
            <a:avLst/>
          </a:prstGeom>
          <a:solidFill>
            <a:srgbClr val="CED4DA"/>
          </a:solidFill>
          <a:ln/>
        </p:spPr>
      </p:sp>
      <p:sp>
        <p:nvSpPr>
          <p:cNvPr id="5" name="Milestone 1"/>
          <p:cNvSpPr/>
          <p:nvPr/>
        </p:nvSpPr>
        <p:spPr>
          <a:xfrm>
            <a:off x="457200" y="1162050"/>
            <a:ext cx="266700" cy="266700"/>
          </a:xfrm>
          <a:prstGeom prst="ellipse">
            <a:avLst/>
          </a:prstGeom>
          <a:solidFill>
            <a:srgbClr val="1D4ED8"/>
          </a:solidFill>
          <a:ln w="25400">
            <a:solidFill>
              <a:srgbClr val="FFFFFF"/>
            </a:solidFill>
            <a:prstDash val="solid"/>
          </a:ln>
        </p:spPr>
      </p:sp>
      <p:sp>
        <p:nvSpPr>
          <p:cNvPr id="6" name="Milestone 2"/>
          <p:cNvSpPr/>
          <p:nvPr/>
        </p:nvSpPr>
        <p:spPr>
          <a:xfrm>
            <a:off x="457200" y="1162050"/>
            <a:ext cx="266700" cy="2667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1200" dirty="0"/>
          </a:p>
        </p:txBody>
      </p:sp>
      <p:sp>
        <p:nvSpPr>
          <p:cNvPr id="7" name="Subheading 1"/>
          <p:cNvSpPr/>
          <p:nvPr/>
        </p:nvSpPr>
        <p:spPr>
          <a:xfrm>
            <a:off x="457200" y="1581150"/>
            <a:ext cx="3606800" cy="360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600" b="1" dirty="0">
                <a:solidFill>
                  <a:srgbClr val="1E3A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Q3 2026</a:t>
            </a:r>
            <a:endParaRPr lang="en-US" sz="1600" dirty="0"/>
          </a:p>
        </p:txBody>
      </p:sp>
      <p:sp>
        <p:nvSpPr>
          <p:cNvPr id="8" name="Paragraph 1"/>
          <p:cNvSpPr/>
          <p:nvPr/>
        </p:nvSpPr>
        <p:spPr>
          <a:xfrm>
            <a:off x="457200" y="2094230"/>
            <a:ext cx="3606800" cy="325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1960"/>
              </a:lnSpc>
              <a:buNone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Structured layouts and metric trends.</a:t>
            </a:r>
            <a:endParaRPr lang="en-US" sz="1400" dirty="0"/>
          </a:p>
        </p:txBody>
      </p:sp>
      <p:sp>
        <p:nvSpPr>
          <p:cNvPr id="9" name="Milestone 3"/>
          <p:cNvSpPr/>
          <p:nvPr/>
        </p:nvSpPr>
        <p:spPr>
          <a:xfrm>
            <a:off x="4292600" y="1162050"/>
            <a:ext cx="266700" cy="266700"/>
          </a:xfrm>
          <a:prstGeom prst="ellipse">
            <a:avLst/>
          </a:prstGeom>
          <a:solidFill>
            <a:srgbClr val="1D4ED8"/>
          </a:solidFill>
          <a:ln w="25400">
            <a:solidFill>
              <a:srgbClr val="FFFFFF"/>
            </a:solidFill>
            <a:prstDash val="solid"/>
          </a:ln>
        </p:spPr>
      </p:sp>
      <p:sp>
        <p:nvSpPr>
          <p:cNvPr id="10" name="Milestone 4"/>
          <p:cNvSpPr/>
          <p:nvPr/>
        </p:nvSpPr>
        <p:spPr>
          <a:xfrm>
            <a:off x="4292600" y="1162050"/>
            <a:ext cx="266700" cy="2667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11" name="Subheading 2"/>
          <p:cNvSpPr/>
          <p:nvPr/>
        </p:nvSpPr>
        <p:spPr>
          <a:xfrm>
            <a:off x="4292600" y="1581150"/>
            <a:ext cx="3606800" cy="360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600" b="1" dirty="0">
                <a:solidFill>
                  <a:srgbClr val="1E3A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Q4 2026</a:t>
            </a:r>
            <a:endParaRPr lang="en-US" sz="1600" dirty="0"/>
          </a:p>
        </p:txBody>
      </p:sp>
      <p:sp>
        <p:nvSpPr>
          <p:cNvPr id="12" name="Paragraph 2"/>
          <p:cNvSpPr/>
          <p:nvPr/>
        </p:nvSpPr>
        <p:spPr>
          <a:xfrm>
            <a:off x="4292600" y="2094230"/>
            <a:ext cx="3606800" cy="325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1960"/>
              </a:lnSpc>
              <a:buNone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Interchangeable declarative themes.</a:t>
            </a:r>
            <a:endParaRPr lang="en-US" sz="1400" dirty="0"/>
          </a:p>
        </p:txBody>
      </p:sp>
      <p:sp>
        <p:nvSpPr>
          <p:cNvPr id="13" name="Milestone 5"/>
          <p:cNvSpPr/>
          <p:nvPr/>
        </p:nvSpPr>
        <p:spPr>
          <a:xfrm>
            <a:off x="8128000" y="1162050"/>
            <a:ext cx="266700" cy="266700"/>
          </a:xfrm>
          <a:prstGeom prst="ellipse">
            <a:avLst/>
          </a:prstGeom>
          <a:solidFill>
            <a:srgbClr val="1D4ED8"/>
          </a:solidFill>
          <a:ln w="25400">
            <a:solidFill>
              <a:srgbClr val="FFFFFF"/>
            </a:solidFill>
            <a:prstDash val="solid"/>
          </a:ln>
        </p:spPr>
      </p:sp>
      <p:sp>
        <p:nvSpPr>
          <p:cNvPr id="14" name="Milestone 6"/>
          <p:cNvSpPr/>
          <p:nvPr/>
        </p:nvSpPr>
        <p:spPr>
          <a:xfrm>
            <a:off x="8128000" y="1162050"/>
            <a:ext cx="266700" cy="2667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5" name="Subheading 3"/>
          <p:cNvSpPr/>
          <p:nvPr/>
        </p:nvSpPr>
        <p:spPr>
          <a:xfrm>
            <a:off x="8128000" y="1581150"/>
            <a:ext cx="3606800" cy="360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600" b="1" dirty="0">
                <a:solidFill>
                  <a:srgbClr val="1E3A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Q1 2027</a:t>
            </a:r>
            <a:endParaRPr lang="en-US" sz="1600" dirty="0"/>
          </a:p>
        </p:txBody>
      </p:sp>
      <p:sp>
        <p:nvSpPr>
          <p:cNvPr id="16" name="Paragraph 3"/>
          <p:cNvSpPr/>
          <p:nvPr/>
        </p:nvSpPr>
        <p:spPr>
          <a:xfrm>
            <a:off x="8128000" y="2094230"/>
            <a:ext cx="3606800" cy="574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1960"/>
              </a:lnSpc>
              <a:buNone/>
            </a:pPr>
            <a:r>
              <a:rPr lang="en-US" sz="1400" dirty="0">
                <a:solidFill>
                  <a:srgbClr val="21252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Open-source release and example gallery.</a:t>
            </a:r>
            <a:endParaRPr lang="en-US" sz="1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125200" y="6553200"/>
            <a:ext cx="609600" cy="228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637381"/>
                </a:solidFill>
                <a:latin typeface="Arial"/>
                <a:ea typeface="Arial"/>
                <a:cs typeface="Arial"/>
              </a:defRPr>
            </a:lvl1pPr>
          </a:lstStyle>
          <a:p>
            <a:pPr algn="r"/>
            <a:fld id="{F7021451-1387-4CA6-816F-3879F97B5CBC}" type="slidenum">
              <a:rPr b="0" lang="en-US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A presentation compiler</vt:lpstr>
      <vt:lpstr>Why a compiler?</vt:lpstr>
      <vt:lpstr>The pipeline</vt:lpstr>
      <vt:lpstr>Architecture</vt:lpstr>
      <vt:lpstr>One thing at a time</vt:lpstr>
      <vt:lpstr>Comparing the approaches</vt:lpstr>
      <vt:lpstr>Indicators</vt:lpstr>
      <vt:lpstr>Before / after</vt:lpstr>
      <vt:lpstr>Roadmap</vt:lpstr>
      <vt:lpstr>A layered architecture</vt:lpstr>
      <vt:lpstr>The project at a glance</vt:lpstr>
      <vt:lpstr>Weighing the decision</vt:lpstr>
      <vt:lpstr>Filing a request, step by step</vt:lpstr>
      <vt:lpstr>Project portfolio</vt:lpstr>
      <vt:lpstr>Request triage</vt:lpstr>
      <vt:lpstr>Detailed roadmap</vt:lpstr>
      <vt:lpstr>One figure to remember</vt:lpstr>
      <vt:lpstr>Budget by quarter</vt:lpstr>
      <vt:lpstr>Breakdown of spending</vt:lpstr>
      <vt:lpstr>The allocation formula</vt:lpstr>
      <vt:lpstr>Three pillars</vt:lpstr>
      <vt:lpstr>Everest, north face</vt:lpstr>
      <vt:lpstr>Panorama from the Fronalpstock</vt:lpstr>
      <vt:lpstr>A word from users</vt:lpstr>
      <vt:lpstr>The code stays readable</vt:lpstr>
      <vt:lpstr>A kit fits in a manifest</vt:lpstr>
      <vt:lpstr>Next steps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presentation compiler</dc:title>
  <dc:subject>PptxGenJS Presentation</dc:subject>
  <dc:creator>Lutrin</dc:creator>
  <cp:lastModifiedBy>Lutrin</cp:lastModifiedBy>
  <cp:revision>1</cp:revision>
  <dcterms:created xsi:type="dcterms:W3CDTF">2026-07-22T16:16:52Z</dcterms:created>
  <dcterms:modified xsi:type="dcterms:W3CDTF">2026-07-22T16:16:52Z</dcterms:modified>
</cp:coreProperties>
</file>